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39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18288000" cy="10287000"/>
  <p:notesSz cx="6858000" cy="9144000"/>
  <p:embeddedFontLst>
    <p:embeddedFont>
      <p:font typeface="Kollektif Bold" charset="1" panose="020B0604020101010102"/>
      <p:regular r:id="rId34"/>
    </p:embeddedFont>
    <p:embeddedFont>
      <p:font typeface="Aileron" charset="1" panose="00000500000000000000"/>
      <p:regular r:id="rId35"/>
    </p:embeddedFont>
    <p:embeddedFont>
      <p:font typeface="Aileron Bold" charset="1" panose="00000800000000000000"/>
      <p:regular r:id="rId36"/>
    </p:embeddedFont>
    <p:embeddedFont>
      <p:font typeface="Aileron Ultra-Bold" charset="1" panose="00000A00000000000000"/>
      <p:regular r:id="rId37"/>
    </p:embeddedFont>
    <p:embeddedFont>
      <p:font typeface="Aileron Italics" charset="1" panose="0000050000000000000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notesMasters/notesMaster1.xml" Type="http://schemas.openxmlformats.org/officeDocument/2006/relationships/notesMaster"/><Relationship Id="rId4" Target="theme/theme1.xml" Type="http://schemas.openxmlformats.org/officeDocument/2006/relationships/theme"/><Relationship Id="rId40" Target="theme/theme2.xml" Type="http://schemas.openxmlformats.org/officeDocument/2006/relationships/theme"/><Relationship Id="rId41" Target="notesSlides/notesSlide1.xml" Type="http://schemas.openxmlformats.org/officeDocument/2006/relationships/notesSlide"/><Relationship Id="rId42" Target="notesSlides/notesSlide2.xml" Type="http://schemas.openxmlformats.org/officeDocument/2006/relationships/notesSlide"/><Relationship Id="rId43" Target="notesSlides/notesSlide3.xml" Type="http://schemas.openxmlformats.org/officeDocument/2006/relationships/notesSlide"/><Relationship Id="rId44" Target="notesSlides/notesSlide4.xml" Type="http://schemas.openxmlformats.org/officeDocument/2006/relationships/notesSlide"/><Relationship Id="rId45" Target="notesSlides/notesSlide5.xml" Type="http://schemas.openxmlformats.org/officeDocument/2006/relationships/notesSlide"/><Relationship Id="rId46" Target="notesSlides/notesSlide6.xml" Type="http://schemas.openxmlformats.org/officeDocument/2006/relationships/notesSlide"/><Relationship Id="rId47" Target="notesSlides/notesSlide7.xml" Type="http://schemas.openxmlformats.org/officeDocument/2006/relationships/notesSlide"/><Relationship Id="rId48" Target="notesSlides/notesSlide8.xml" Type="http://schemas.openxmlformats.org/officeDocument/2006/relationships/notesSlide"/><Relationship Id="rId49" Target="notesSlides/notesSlide9.xml" Type="http://schemas.openxmlformats.org/officeDocument/2006/relationships/notesSlide"/><Relationship Id="rId5" Target="tableStyles.xml" Type="http://schemas.openxmlformats.org/officeDocument/2006/relationships/tableStyles"/><Relationship Id="rId50" Target="notesSlides/notesSlide10.xml" Type="http://schemas.openxmlformats.org/officeDocument/2006/relationships/notesSlide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3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6.pn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6.png" Type="http://schemas.openxmlformats.org/officeDocument/2006/relationships/image"/><Relationship Id="rId4" Target="../media/image30.png" Type="http://schemas.openxmlformats.org/officeDocument/2006/relationships/image"/><Relationship Id="rId5" Target="../media/image31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6.png" Type="http://schemas.openxmlformats.org/officeDocument/2006/relationships/image"/><Relationship Id="rId4" Target="../media/image32.png" Type="http://schemas.openxmlformats.org/officeDocument/2006/relationships/image"/><Relationship Id="rId5" Target="../media/image33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6.png" Type="http://schemas.openxmlformats.org/officeDocument/2006/relationships/image"/><Relationship Id="rId4" Target="../media/image34.png" Type="http://schemas.openxmlformats.org/officeDocument/2006/relationships/image"/><Relationship Id="rId5" Target="../media/image35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6.png" Type="http://schemas.openxmlformats.org/officeDocument/2006/relationships/image"/><Relationship Id="rId4" Target="../media/image36.png" Type="http://schemas.openxmlformats.org/officeDocument/2006/relationships/image"/><Relationship Id="rId5" Target="../media/image37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3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2" Target="../media/image6.pn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39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40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41.jpeg" Type="http://schemas.openxmlformats.org/officeDocument/2006/relationships/image"/><Relationship Id="rId4" Target="../media/image42.jpeg" Type="http://schemas.openxmlformats.org/officeDocument/2006/relationships/image"/><Relationship Id="rId5" Target="../media/image43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44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45.jpeg" Type="http://schemas.openxmlformats.org/officeDocument/2006/relationships/image"/><Relationship Id="rId4" Target="../media/image46.png" Type="http://schemas.openxmlformats.org/officeDocument/2006/relationships/image"/><Relationship Id="rId5" Target="../media/image47.sv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48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49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1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6.pn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6.pn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6.pn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6.png" Type="http://schemas.openxmlformats.org/officeDocument/2006/relationships/image"/><Relationship Id="rId4" Target="../media/image24.png" Type="http://schemas.openxmlformats.org/officeDocument/2006/relationships/image"/><Relationship Id="rId5" Target="../media/image25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6.pn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-2890468" y="4281254"/>
            <a:ext cx="6005746" cy="6005746"/>
          </a:xfrm>
          <a:custGeom>
            <a:avLst/>
            <a:gdLst/>
            <a:ahLst/>
            <a:cxnLst/>
            <a:rect r="r" b="b" t="t" l="l"/>
            <a:pathLst>
              <a:path h="6005746" w="6005746">
                <a:moveTo>
                  <a:pt x="0" y="0"/>
                </a:moveTo>
                <a:lnTo>
                  <a:pt x="6005746" y="0"/>
                </a:lnTo>
                <a:lnTo>
                  <a:pt x="6005746" y="6005746"/>
                </a:lnTo>
                <a:lnTo>
                  <a:pt x="0" y="60057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366812" y="-2252610"/>
            <a:ext cx="15132149" cy="11349112"/>
          </a:xfrm>
          <a:custGeom>
            <a:avLst/>
            <a:gdLst/>
            <a:ahLst/>
            <a:cxnLst/>
            <a:rect r="r" b="b" t="t" l="l"/>
            <a:pathLst>
              <a:path h="11349112" w="15132149">
                <a:moveTo>
                  <a:pt x="0" y="0"/>
                </a:moveTo>
                <a:lnTo>
                  <a:pt x="15132149" y="0"/>
                </a:lnTo>
                <a:lnTo>
                  <a:pt x="15132149" y="11349112"/>
                </a:lnTo>
                <a:lnTo>
                  <a:pt x="0" y="113491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-7382091">
            <a:off x="-5253244" y="4218794"/>
            <a:ext cx="22404652" cy="8470175"/>
            <a:chOff x="0" y="0"/>
            <a:chExt cx="35276568" cy="1333645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5276569" cy="13336459"/>
            </a:xfrm>
            <a:custGeom>
              <a:avLst/>
              <a:gdLst/>
              <a:ahLst/>
              <a:cxnLst/>
              <a:rect r="r" b="b" t="t" l="l"/>
              <a:pathLst>
                <a:path h="13336459" w="35276569">
                  <a:moveTo>
                    <a:pt x="0" y="0"/>
                  </a:moveTo>
                  <a:lnTo>
                    <a:pt x="35276569" y="0"/>
                  </a:lnTo>
                  <a:lnTo>
                    <a:pt x="35276569" y="13336459"/>
                  </a:lnTo>
                  <a:lnTo>
                    <a:pt x="0" y="13336459"/>
                  </a:lnTo>
                  <a:close/>
                </a:path>
              </a:pathLst>
            </a:custGeom>
            <a:solidFill>
              <a:srgbClr val="F1EFE1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6203418">
            <a:off x="9532486" y="206284"/>
            <a:ext cx="12128899" cy="12128899"/>
          </a:xfrm>
          <a:custGeom>
            <a:avLst/>
            <a:gdLst/>
            <a:ahLst/>
            <a:cxnLst/>
            <a:rect r="r" b="b" t="t" l="l"/>
            <a:pathLst>
              <a:path h="12128899" w="12128899">
                <a:moveTo>
                  <a:pt x="0" y="0"/>
                </a:moveTo>
                <a:lnTo>
                  <a:pt x="12128898" y="0"/>
                </a:lnTo>
                <a:lnTo>
                  <a:pt x="12128898" y="12128899"/>
                </a:lnTo>
                <a:lnTo>
                  <a:pt x="0" y="121288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371815" y="7712592"/>
            <a:ext cx="4469289" cy="1927125"/>
          </a:xfrm>
          <a:custGeom>
            <a:avLst/>
            <a:gdLst/>
            <a:ahLst/>
            <a:cxnLst/>
            <a:rect r="r" b="b" t="t" l="l"/>
            <a:pathLst>
              <a:path h="1927125" w="4469289">
                <a:moveTo>
                  <a:pt x="0" y="0"/>
                </a:moveTo>
                <a:lnTo>
                  <a:pt x="4469290" y="0"/>
                </a:lnTo>
                <a:lnTo>
                  <a:pt x="4469290" y="1927124"/>
                </a:lnTo>
                <a:lnTo>
                  <a:pt x="0" y="192712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286095" y="5862748"/>
            <a:ext cx="4340073" cy="2170037"/>
          </a:xfrm>
          <a:custGeom>
            <a:avLst/>
            <a:gdLst/>
            <a:ahLst/>
            <a:cxnLst/>
            <a:rect r="r" b="b" t="t" l="l"/>
            <a:pathLst>
              <a:path h="2170037" w="4340073">
                <a:moveTo>
                  <a:pt x="0" y="0"/>
                </a:moveTo>
                <a:lnTo>
                  <a:pt x="4340073" y="0"/>
                </a:lnTo>
                <a:lnTo>
                  <a:pt x="4340073" y="2170037"/>
                </a:lnTo>
                <a:lnTo>
                  <a:pt x="0" y="217003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78012" y="3119522"/>
            <a:ext cx="8060720" cy="2324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29"/>
              </a:lnSpc>
            </a:pPr>
            <a:r>
              <a:rPr lang="en-US" sz="5299" b="true">
                <a:solidFill>
                  <a:srgbClr val="00395C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Comprehensive Insurance Coverage for Denturists in BC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21460" y="8106537"/>
            <a:ext cx="5878761" cy="656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1899" spc="37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Wilson M. Beck Insurance Services</a:t>
            </a:r>
          </a:p>
          <a:p>
            <a:pPr algn="l" marL="0" indent="0" lvl="0">
              <a:lnSpc>
                <a:spcPts val="2659"/>
              </a:lnSpc>
              <a:spcBef>
                <a:spcPct val="0"/>
              </a:spcBef>
            </a:pPr>
            <a:r>
              <a:rPr lang="en-US" b="true" sz="1899" spc="37">
                <a:solidFill>
                  <a:srgbClr val="00395C"/>
                </a:solidFill>
                <a:latin typeface="Aileron Bold"/>
                <a:ea typeface="Aileron Bold"/>
                <a:cs typeface="Aileron Bold"/>
                <a:sym typeface="Aileron Bold"/>
              </a:rPr>
              <a:t>May 29</a:t>
            </a:r>
            <a:r>
              <a:rPr lang="en-US" b="true" sz="1899" spc="37">
                <a:solidFill>
                  <a:srgbClr val="00395C"/>
                </a:solidFill>
                <a:latin typeface="Aileron Bold"/>
                <a:ea typeface="Aileron Bold"/>
                <a:cs typeface="Aileron Bold"/>
                <a:sym typeface="Aileron Bold"/>
              </a:rPr>
              <a:t>th</a:t>
            </a:r>
            <a:r>
              <a:rPr lang="en-US" b="true" sz="1899" spc="37">
                <a:solidFill>
                  <a:srgbClr val="00395C"/>
                </a:solidFill>
                <a:latin typeface="Aileron Bold"/>
                <a:ea typeface="Aileron Bold"/>
                <a:cs typeface="Aileron Bold"/>
                <a:sym typeface="Aileron Bold"/>
              </a:rPr>
              <a:t>, 2025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366812" y="8106537"/>
            <a:ext cx="5637900" cy="989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1899" spc="37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Presented By:</a:t>
            </a:r>
          </a:p>
          <a:p>
            <a:pPr algn="l">
              <a:lnSpc>
                <a:spcPts val="2659"/>
              </a:lnSpc>
            </a:pPr>
            <a:r>
              <a:rPr lang="en-US" sz="1899" spc="37" b="true">
                <a:solidFill>
                  <a:srgbClr val="00395C"/>
                </a:solidFill>
                <a:latin typeface="Aileron Bold"/>
                <a:ea typeface="Aileron Bold"/>
                <a:cs typeface="Aileron Bold"/>
                <a:sym typeface="Aileron Bold"/>
              </a:rPr>
              <a:t>Brett Nicholson, </a:t>
            </a:r>
            <a:r>
              <a:rPr lang="en-US" sz="1899" spc="37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Managing Director</a:t>
            </a:r>
          </a:p>
          <a:p>
            <a:pPr algn="l" marL="0" indent="0" lvl="0">
              <a:lnSpc>
                <a:spcPts val="2659"/>
              </a:lnSpc>
              <a:spcBef>
                <a:spcPct val="0"/>
              </a:spcBef>
            </a:pPr>
            <a:r>
              <a:rPr lang="en-US" b="true" sz="1899" spc="37">
                <a:solidFill>
                  <a:srgbClr val="00395C"/>
                </a:solidFill>
                <a:latin typeface="Aileron Bold"/>
                <a:ea typeface="Aileron Bold"/>
                <a:cs typeface="Aileron Bold"/>
                <a:sym typeface="Aileron Bold"/>
              </a:rPr>
              <a:t>Garrett Buchfink, </a:t>
            </a:r>
            <a:r>
              <a:rPr lang="en-US" sz="1899" spc="37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Life &amp; Group Insurance Advisor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78012" y="5624623"/>
            <a:ext cx="2252841" cy="495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b="true" sz="2600" spc="52">
                <a:solidFill>
                  <a:srgbClr val="FD9D24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Presented to: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F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684976" y="8658293"/>
            <a:ext cx="14918048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3755451" y="874914"/>
            <a:ext cx="2847573" cy="1227853"/>
          </a:xfrm>
          <a:custGeom>
            <a:avLst/>
            <a:gdLst/>
            <a:ahLst/>
            <a:cxnLst/>
            <a:rect r="r" b="b" t="t" l="l"/>
            <a:pathLst>
              <a:path h="1227853" w="2847573">
                <a:moveTo>
                  <a:pt x="0" y="0"/>
                </a:moveTo>
                <a:lnTo>
                  <a:pt x="2847573" y="0"/>
                </a:lnTo>
                <a:lnTo>
                  <a:pt x="2847573" y="1227853"/>
                </a:lnTo>
                <a:lnTo>
                  <a:pt x="0" y="12278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684976" y="2538431"/>
            <a:ext cx="14918048" cy="5684197"/>
            <a:chOff x="0" y="0"/>
            <a:chExt cx="19890730" cy="7578929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690092"/>
              <a:ext cx="19890730" cy="6888837"/>
              <a:chOff x="0" y="0"/>
              <a:chExt cx="3929033" cy="1360758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3929033" cy="1360758"/>
              </a:xfrm>
              <a:custGeom>
                <a:avLst/>
                <a:gdLst/>
                <a:ahLst/>
                <a:cxnLst/>
                <a:rect r="r" b="b" t="t" l="l"/>
                <a:pathLst>
                  <a:path h="1360758" w="3929033">
                    <a:moveTo>
                      <a:pt x="0" y="0"/>
                    </a:moveTo>
                    <a:lnTo>
                      <a:pt x="3929033" y="0"/>
                    </a:lnTo>
                    <a:lnTo>
                      <a:pt x="3929033" y="1360758"/>
                    </a:lnTo>
                    <a:lnTo>
                      <a:pt x="0" y="1360758"/>
                    </a:lnTo>
                    <a:close/>
                  </a:path>
                </a:pathLst>
              </a:custGeom>
              <a:solidFill>
                <a:srgbClr val="00395C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38100"/>
                <a:ext cx="3929033" cy="139885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-10800000">
              <a:off x="0" y="0"/>
              <a:ext cx="16071714" cy="420505"/>
              <a:chOff x="0" y="0"/>
              <a:chExt cx="7730498" cy="202263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7730498" cy="202263"/>
              </a:xfrm>
              <a:custGeom>
                <a:avLst/>
                <a:gdLst/>
                <a:ahLst/>
                <a:cxnLst/>
                <a:rect r="r" b="b" t="t" l="l"/>
                <a:pathLst>
                  <a:path h="202263" w="7730498">
                    <a:moveTo>
                      <a:pt x="0" y="0"/>
                    </a:moveTo>
                    <a:lnTo>
                      <a:pt x="7730498" y="0"/>
                    </a:lnTo>
                    <a:lnTo>
                      <a:pt x="7730498" y="202263"/>
                    </a:lnTo>
                    <a:lnTo>
                      <a:pt x="0" y="202263"/>
                    </a:lnTo>
                    <a:close/>
                  </a:path>
                </a:pathLst>
              </a:custGeom>
              <a:solidFill>
                <a:srgbClr val="FFBD59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0">
              <a:off x="0" y="636021"/>
              <a:ext cx="16071714" cy="6662222"/>
              <a:chOff x="0" y="0"/>
              <a:chExt cx="7730498" cy="320453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7730498" cy="3204530"/>
              </a:xfrm>
              <a:custGeom>
                <a:avLst/>
                <a:gdLst/>
                <a:ahLst/>
                <a:cxnLst/>
                <a:rect r="r" b="b" t="t" l="l"/>
                <a:pathLst>
                  <a:path h="3204530" w="7730498">
                    <a:moveTo>
                      <a:pt x="0" y="0"/>
                    </a:moveTo>
                    <a:lnTo>
                      <a:pt x="7730498" y="0"/>
                    </a:lnTo>
                    <a:lnTo>
                      <a:pt x="7730498" y="3204530"/>
                    </a:lnTo>
                    <a:lnTo>
                      <a:pt x="0" y="3204530"/>
                    </a:lnTo>
                    <a:close/>
                  </a:path>
                </a:pathLst>
              </a:custGeom>
              <a:solidFill>
                <a:srgbClr val="F4F4F4"/>
              </a:solidFill>
            </p:spPr>
          </p:sp>
        </p:grpSp>
        <p:sp>
          <p:nvSpPr>
            <p:cNvPr name="Freeform 12" id="12"/>
            <p:cNvSpPr/>
            <p:nvPr/>
          </p:nvSpPr>
          <p:spPr>
            <a:xfrm flipH="false" flipV="false" rot="0">
              <a:off x="16542738" y="2517521"/>
              <a:ext cx="2899221" cy="2899221"/>
            </a:xfrm>
            <a:custGeom>
              <a:avLst/>
              <a:gdLst/>
              <a:ahLst/>
              <a:cxnLst/>
              <a:rect r="r" b="b" t="t" l="l"/>
              <a:pathLst>
                <a:path h="2899221" w="2899221">
                  <a:moveTo>
                    <a:pt x="0" y="0"/>
                  </a:moveTo>
                  <a:lnTo>
                    <a:pt x="2899221" y="0"/>
                  </a:lnTo>
                  <a:lnTo>
                    <a:pt x="2899221" y="2899221"/>
                  </a:lnTo>
                  <a:lnTo>
                    <a:pt x="0" y="2899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329629" y="1139537"/>
              <a:ext cx="15412456" cy="35889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474979" indent="-237490" lvl="1">
                <a:lnSpc>
                  <a:spcPts val="3607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Covers lost income when your clinic can’t operate due to an insured event</a:t>
              </a:r>
            </a:p>
            <a:p>
              <a:pPr algn="just" marL="474979" indent="-237490" lvl="1">
                <a:lnSpc>
                  <a:spcPts val="3607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H</a:t>
              </a: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elps pay:</a:t>
              </a:r>
            </a:p>
            <a:p>
              <a:pPr algn="just" marL="949959" indent="-316653" lvl="2">
                <a:lnSpc>
                  <a:spcPts val="3607"/>
                </a:lnSpc>
                <a:buFont typeface="Arial"/>
                <a:buChar char="⚬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R</a:t>
              </a: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ent</a:t>
              </a:r>
            </a:p>
            <a:p>
              <a:pPr algn="just" marL="949959" indent="-316653" lvl="2">
                <a:lnSpc>
                  <a:spcPts val="3607"/>
                </a:lnSpc>
                <a:buFont typeface="Arial"/>
                <a:buChar char="⚬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Staff wages</a:t>
              </a:r>
            </a:p>
            <a:p>
              <a:pPr algn="just" marL="949959" indent="-316653" lvl="2">
                <a:lnSpc>
                  <a:spcPts val="3607"/>
                </a:lnSpc>
                <a:buFont typeface="Arial"/>
                <a:buChar char="⚬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Ongoing bills</a:t>
              </a:r>
            </a:p>
            <a:p>
              <a:pPr algn="just" marL="474979" indent="-237490" lvl="1">
                <a:lnSpc>
                  <a:spcPts val="3607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C</a:t>
              </a: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an make the difference between temporary closure and permanent loss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15951013" y="8886538"/>
            <a:ext cx="652011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 spc="40">
                <a:solidFill>
                  <a:srgbClr val="00395C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09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668287" y="1095458"/>
            <a:ext cx="12070475" cy="758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800" b="true">
                <a:solidFill>
                  <a:srgbClr val="00395C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Business Interruption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684976" y="9046876"/>
            <a:ext cx="4025984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36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Wilson M. Beck Insurance Services</a:t>
            </a:r>
          </a:p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36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May 29, 2025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758562" y="9046876"/>
            <a:ext cx="4105581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b="true" sz="1800" spc="36">
                <a:solidFill>
                  <a:srgbClr val="00395C"/>
                </a:solidFill>
                <a:latin typeface="Aileron Bold"/>
                <a:ea typeface="Aileron Bold"/>
                <a:cs typeface="Aileron Bold"/>
                <a:sym typeface="Aileron Bold"/>
              </a:rPr>
              <a:t>Comprehensive Insurance Coverage for Denturists in BC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F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684976" y="8658293"/>
            <a:ext cx="14918048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3755451" y="874914"/>
            <a:ext cx="2847573" cy="1227853"/>
          </a:xfrm>
          <a:custGeom>
            <a:avLst/>
            <a:gdLst/>
            <a:ahLst/>
            <a:cxnLst/>
            <a:rect r="r" b="b" t="t" l="l"/>
            <a:pathLst>
              <a:path h="1227853" w="2847573">
                <a:moveTo>
                  <a:pt x="0" y="0"/>
                </a:moveTo>
                <a:lnTo>
                  <a:pt x="2847573" y="0"/>
                </a:lnTo>
                <a:lnTo>
                  <a:pt x="2847573" y="1227853"/>
                </a:lnTo>
                <a:lnTo>
                  <a:pt x="0" y="12278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684976" y="2538431"/>
            <a:ext cx="14918048" cy="5684197"/>
            <a:chOff x="0" y="0"/>
            <a:chExt cx="19890730" cy="7578929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690092"/>
              <a:ext cx="19890730" cy="6888837"/>
              <a:chOff x="0" y="0"/>
              <a:chExt cx="3929033" cy="1360758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3929033" cy="1360758"/>
              </a:xfrm>
              <a:custGeom>
                <a:avLst/>
                <a:gdLst/>
                <a:ahLst/>
                <a:cxnLst/>
                <a:rect r="r" b="b" t="t" l="l"/>
                <a:pathLst>
                  <a:path h="1360758" w="3929033">
                    <a:moveTo>
                      <a:pt x="0" y="0"/>
                    </a:moveTo>
                    <a:lnTo>
                      <a:pt x="3929033" y="0"/>
                    </a:lnTo>
                    <a:lnTo>
                      <a:pt x="3929033" y="1360758"/>
                    </a:lnTo>
                    <a:lnTo>
                      <a:pt x="0" y="1360758"/>
                    </a:lnTo>
                    <a:close/>
                  </a:path>
                </a:pathLst>
              </a:custGeom>
              <a:solidFill>
                <a:srgbClr val="00395C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38100"/>
                <a:ext cx="3929033" cy="139885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-10800000">
              <a:off x="0" y="0"/>
              <a:ext cx="16071714" cy="420505"/>
              <a:chOff x="0" y="0"/>
              <a:chExt cx="7730498" cy="202263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7730498" cy="202263"/>
              </a:xfrm>
              <a:custGeom>
                <a:avLst/>
                <a:gdLst/>
                <a:ahLst/>
                <a:cxnLst/>
                <a:rect r="r" b="b" t="t" l="l"/>
                <a:pathLst>
                  <a:path h="202263" w="7730498">
                    <a:moveTo>
                      <a:pt x="0" y="0"/>
                    </a:moveTo>
                    <a:lnTo>
                      <a:pt x="7730498" y="0"/>
                    </a:lnTo>
                    <a:lnTo>
                      <a:pt x="7730498" y="202263"/>
                    </a:lnTo>
                    <a:lnTo>
                      <a:pt x="0" y="202263"/>
                    </a:lnTo>
                    <a:close/>
                  </a:path>
                </a:pathLst>
              </a:custGeom>
              <a:solidFill>
                <a:srgbClr val="FFBD59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0">
              <a:off x="0" y="636021"/>
              <a:ext cx="16071714" cy="6662222"/>
              <a:chOff x="0" y="0"/>
              <a:chExt cx="7730498" cy="320453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7730498" cy="3204530"/>
              </a:xfrm>
              <a:custGeom>
                <a:avLst/>
                <a:gdLst/>
                <a:ahLst/>
                <a:cxnLst/>
                <a:rect r="r" b="b" t="t" l="l"/>
                <a:pathLst>
                  <a:path h="3204530" w="7730498">
                    <a:moveTo>
                      <a:pt x="0" y="0"/>
                    </a:moveTo>
                    <a:lnTo>
                      <a:pt x="7730498" y="0"/>
                    </a:lnTo>
                    <a:lnTo>
                      <a:pt x="7730498" y="3204530"/>
                    </a:lnTo>
                    <a:lnTo>
                      <a:pt x="0" y="3204530"/>
                    </a:lnTo>
                    <a:close/>
                  </a:path>
                </a:pathLst>
              </a:custGeom>
              <a:solidFill>
                <a:srgbClr val="F4F4F4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0">
              <a:off x="329629" y="1139537"/>
              <a:ext cx="15412456" cy="23697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474979" indent="-237490" lvl="1">
                <a:lnSpc>
                  <a:spcPts val="3607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Covers repair/replacement of critical clinic equipment due to mechanical failure</a:t>
              </a:r>
            </a:p>
            <a:p>
              <a:pPr algn="just" marL="474979" indent="-237490" lvl="1">
                <a:lnSpc>
                  <a:spcPts val="3607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Examples: Sterilizers, compressors, digital imagi</a:t>
              </a: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ng systems</a:t>
              </a:r>
            </a:p>
            <a:p>
              <a:pPr algn="just" marL="474979" indent="-237490" lvl="1">
                <a:lnSpc>
                  <a:spcPts val="3607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Not included in standard property policies</a:t>
              </a:r>
            </a:p>
            <a:p>
              <a:pPr algn="just" marL="474979" indent="-237490" lvl="1">
                <a:lnSpc>
                  <a:spcPts val="3607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Reduces financial burden from unexpected outages</a:t>
              </a:r>
            </a:p>
          </p:txBody>
        </p:sp>
        <p:sp>
          <p:nvSpPr>
            <p:cNvPr name="Freeform 13" id="13"/>
            <p:cNvSpPr/>
            <p:nvPr/>
          </p:nvSpPr>
          <p:spPr>
            <a:xfrm flipH="false" flipV="false" rot="0">
              <a:off x="16417324" y="2734708"/>
              <a:ext cx="3150048" cy="2799605"/>
            </a:xfrm>
            <a:custGeom>
              <a:avLst/>
              <a:gdLst/>
              <a:ahLst/>
              <a:cxnLst/>
              <a:rect r="r" b="b" t="t" l="l"/>
              <a:pathLst>
                <a:path h="2799605" w="3150048">
                  <a:moveTo>
                    <a:pt x="0" y="0"/>
                  </a:moveTo>
                  <a:lnTo>
                    <a:pt x="3150048" y="0"/>
                  </a:lnTo>
                  <a:lnTo>
                    <a:pt x="3150048" y="2799605"/>
                  </a:lnTo>
                  <a:lnTo>
                    <a:pt x="0" y="2799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15951013" y="8886538"/>
            <a:ext cx="652011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 spc="40">
                <a:solidFill>
                  <a:srgbClr val="00395C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10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668287" y="1095458"/>
            <a:ext cx="12070475" cy="758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800" b="true">
                <a:solidFill>
                  <a:srgbClr val="00395C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Equipment Breakdown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684976" y="9046876"/>
            <a:ext cx="4025984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36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Wilson M. Beck Insurance Services</a:t>
            </a:r>
          </a:p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36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May 29, 2025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758562" y="9046876"/>
            <a:ext cx="4105581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b="true" sz="1800" spc="36">
                <a:solidFill>
                  <a:srgbClr val="00395C"/>
                </a:solidFill>
                <a:latin typeface="Aileron Bold"/>
                <a:ea typeface="Aileron Bold"/>
                <a:cs typeface="Aileron Bold"/>
                <a:sym typeface="Aileron Bold"/>
              </a:rPr>
              <a:t>Comprehensive Insurance Coverage for Denturists in BC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F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684976" y="8658293"/>
            <a:ext cx="14918048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3755451" y="874914"/>
            <a:ext cx="2847573" cy="1227853"/>
          </a:xfrm>
          <a:custGeom>
            <a:avLst/>
            <a:gdLst/>
            <a:ahLst/>
            <a:cxnLst/>
            <a:rect r="r" b="b" t="t" l="l"/>
            <a:pathLst>
              <a:path h="1227853" w="2847573">
                <a:moveTo>
                  <a:pt x="0" y="0"/>
                </a:moveTo>
                <a:lnTo>
                  <a:pt x="2847573" y="0"/>
                </a:lnTo>
                <a:lnTo>
                  <a:pt x="2847573" y="1227853"/>
                </a:lnTo>
                <a:lnTo>
                  <a:pt x="0" y="12278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684976" y="2538431"/>
            <a:ext cx="14918048" cy="5684197"/>
            <a:chOff x="0" y="0"/>
            <a:chExt cx="19890730" cy="7578929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690092"/>
              <a:ext cx="19890730" cy="6888837"/>
              <a:chOff x="0" y="0"/>
              <a:chExt cx="3929033" cy="1360758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3929033" cy="1360758"/>
              </a:xfrm>
              <a:custGeom>
                <a:avLst/>
                <a:gdLst/>
                <a:ahLst/>
                <a:cxnLst/>
                <a:rect r="r" b="b" t="t" l="l"/>
                <a:pathLst>
                  <a:path h="1360758" w="3929033">
                    <a:moveTo>
                      <a:pt x="0" y="0"/>
                    </a:moveTo>
                    <a:lnTo>
                      <a:pt x="3929033" y="0"/>
                    </a:lnTo>
                    <a:lnTo>
                      <a:pt x="3929033" y="1360758"/>
                    </a:lnTo>
                    <a:lnTo>
                      <a:pt x="0" y="1360758"/>
                    </a:lnTo>
                    <a:close/>
                  </a:path>
                </a:pathLst>
              </a:custGeom>
              <a:solidFill>
                <a:srgbClr val="00395C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38100"/>
                <a:ext cx="3929033" cy="139885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-10800000">
              <a:off x="0" y="0"/>
              <a:ext cx="16071714" cy="420505"/>
              <a:chOff x="0" y="0"/>
              <a:chExt cx="7730498" cy="202263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7730498" cy="202263"/>
              </a:xfrm>
              <a:custGeom>
                <a:avLst/>
                <a:gdLst/>
                <a:ahLst/>
                <a:cxnLst/>
                <a:rect r="r" b="b" t="t" l="l"/>
                <a:pathLst>
                  <a:path h="202263" w="7730498">
                    <a:moveTo>
                      <a:pt x="0" y="0"/>
                    </a:moveTo>
                    <a:lnTo>
                      <a:pt x="7730498" y="0"/>
                    </a:lnTo>
                    <a:lnTo>
                      <a:pt x="7730498" y="202263"/>
                    </a:lnTo>
                    <a:lnTo>
                      <a:pt x="0" y="202263"/>
                    </a:lnTo>
                    <a:close/>
                  </a:path>
                </a:pathLst>
              </a:custGeom>
              <a:solidFill>
                <a:srgbClr val="FFBD59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0">
              <a:off x="0" y="636021"/>
              <a:ext cx="16071714" cy="6662222"/>
              <a:chOff x="0" y="0"/>
              <a:chExt cx="7730498" cy="320453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7730498" cy="3204530"/>
              </a:xfrm>
              <a:custGeom>
                <a:avLst/>
                <a:gdLst/>
                <a:ahLst/>
                <a:cxnLst/>
                <a:rect r="r" b="b" t="t" l="l"/>
                <a:pathLst>
                  <a:path h="3204530" w="7730498">
                    <a:moveTo>
                      <a:pt x="0" y="0"/>
                    </a:moveTo>
                    <a:lnTo>
                      <a:pt x="7730498" y="0"/>
                    </a:lnTo>
                    <a:lnTo>
                      <a:pt x="7730498" y="3204530"/>
                    </a:lnTo>
                    <a:lnTo>
                      <a:pt x="0" y="3204530"/>
                    </a:lnTo>
                    <a:close/>
                  </a:path>
                </a:pathLst>
              </a:custGeom>
              <a:solidFill>
                <a:srgbClr val="F4F4F4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0">
              <a:off x="329629" y="1139537"/>
              <a:ext cx="15412456" cy="54177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474979" indent="-237490" lvl="1">
                <a:lnSpc>
                  <a:spcPts val="3607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Protects against digital threats such as:</a:t>
              </a:r>
            </a:p>
            <a:p>
              <a:pPr algn="just" marL="949959" indent="-316653" lvl="2">
                <a:lnSpc>
                  <a:spcPts val="3607"/>
                </a:lnSpc>
                <a:buFont typeface="Arial"/>
                <a:buChar char="⚬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Ransomware</a:t>
              </a:r>
            </a:p>
            <a:p>
              <a:pPr algn="just" marL="949959" indent="-316653" lvl="2">
                <a:lnSpc>
                  <a:spcPts val="3607"/>
                </a:lnSpc>
                <a:buFont typeface="Arial"/>
                <a:buChar char="⚬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Data breaches</a:t>
              </a:r>
            </a:p>
            <a:p>
              <a:pPr algn="just" marL="949959" indent="-316653" lvl="2">
                <a:lnSpc>
                  <a:spcPts val="3607"/>
                </a:lnSpc>
                <a:buFont typeface="Arial"/>
                <a:buChar char="⚬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Priv</a:t>
              </a: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acy law violations</a:t>
              </a:r>
            </a:p>
            <a:p>
              <a:pPr algn="just" marL="474979" indent="-237490" lvl="1">
                <a:lnSpc>
                  <a:spcPts val="3607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Covers costs of:</a:t>
              </a:r>
            </a:p>
            <a:p>
              <a:pPr algn="just" marL="949959" indent="-316653" lvl="2">
                <a:lnSpc>
                  <a:spcPts val="3607"/>
                </a:lnSpc>
                <a:buFont typeface="Arial"/>
                <a:buChar char="⚬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Notifyi</a:t>
              </a: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ng patients</a:t>
              </a:r>
            </a:p>
            <a:p>
              <a:pPr algn="just" marL="949959" indent="-316653" lvl="2">
                <a:lnSpc>
                  <a:spcPts val="3607"/>
                </a:lnSpc>
                <a:buFont typeface="Arial"/>
                <a:buChar char="⚬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F</a:t>
              </a: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ines and penalties</a:t>
              </a:r>
            </a:p>
            <a:p>
              <a:pPr algn="just" marL="949959" indent="-316653" lvl="2">
                <a:lnSpc>
                  <a:spcPts val="3607"/>
                </a:lnSpc>
                <a:buFont typeface="Arial"/>
                <a:buChar char="⚬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System recovery</a:t>
              </a:r>
            </a:p>
            <a:p>
              <a:pPr algn="just" marL="474979" indent="-237490" lvl="1">
                <a:lnSpc>
                  <a:spcPts val="3607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Crucial with increased use of digital patient records and online systems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3997711" y="4415215"/>
            <a:ext cx="2363053" cy="2206500"/>
          </a:xfrm>
          <a:custGeom>
            <a:avLst/>
            <a:gdLst/>
            <a:ahLst/>
            <a:cxnLst/>
            <a:rect r="r" b="b" t="t" l="l"/>
            <a:pathLst>
              <a:path h="2206500" w="2363053">
                <a:moveTo>
                  <a:pt x="0" y="0"/>
                </a:moveTo>
                <a:lnTo>
                  <a:pt x="2363053" y="0"/>
                </a:lnTo>
                <a:lnTo>
                  <a:pt x="2363053" y="2206500"/>
                </a:lnTo>
                <a:lnTo>
                  <a:pt x="0" y="22065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5951013" y="8886538"/>
            <a:ext cx="652011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 spc="40">
                <a:solidFill>
                  <a:srgbClr val="00395C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11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668287" y="1095458"/>
            <a:ext cx="12070475" cy="758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800" b="true">
                <a:solidFill>
                  <a:srgbClr val="00395C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Cyber Insurance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684976" y="9046876"/>
            <a:ext cx="4025984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36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Wilson M. Beck Insurance Services</a:t>
            </a:r>
          </a:p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36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May 29, 2025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758562" y="9046876"/>
            <a:ext cx="4105581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b="true" sz="1800" spc="36">
                <a:solidFill>
                  <a:srgbClr val="00395C"/>
                </a:solidFill>
                <a:latin typeface="Aileron Bold"/>
                <a:ea typeface="Aileron Bold"/>
                <a:cs typeface="Aileron Bold"/>
                <a:sym typeface="Aileron Bold"/>
              </a:rPr>
              <a:t>Comprehensive Insurance Coverage for Denturists in BC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F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684976" y="8658293"/>
            <a:ext cx="14918048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3755451" y="874914"/>
            <a:ext cx="2847573" cy="1227853"/>
          </a:xfrm>
          <a:custGeom>
            <a:avLst/>
            <a:gdLst/>
            <a:ahLst/>
            <a:cxnLst/>
            <a:rect r="r" b="b" t="t" l="l"/>
            <a:pathLst>
              <a:path h="1227853" w="2847573">
                <a:moveTo>
                  <a:pt x="0" y="0"/>
                </a:moveTo>
                <a:lnTo>
                  <a:pt x="2847573" y="0"/>
                </a:lnTo>
                <a:lnTo>
                  <a:pt x="2847573" y="1227853"/>
                </a:lnTo>
                <a:lnTo>
                  <a:pt x="0" y="12278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684976" y="2538431"/>
            <a:ext cx="14918048" cy="5684197"/>
            <a:chOff x="0" y="0"/>
            <a:chExt cx="19890730" cy="7578929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690092"/>
              <a:ext cx="19890730" cy="6888837"/>
              <a:chOff x="0" y="0"/>
              <a:chExt cx="3929033" cy="1360758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3929033" cy="1360758"/>
              </a:xfrm>
              <a:custGeom>
                <a:avLst/>
                <a:gdLst/>
                <a:ahLst/>
                <a:cxnLst/>
                <a:rect r="r" b="b" t="t" l="l"/>
                <a:pathLst>
                  <a:path h="1360758" w="3929033">
                    <a:moveTo>
                      <a:pt x="0" y="0"/>
                    </a:moveTo>
                    <a:lnTo>
                      <a:pt x="3929033" y="0"/>
                    </a:lnTo>
                    <a:lnTo>
                      <a:pt x="3929033" y="1360758"/>
                    </a:lnTo>
                    <a:lnTo>
                      <a:pt x="0" y="1360758"/>
                    </a:lnTo>
                    <a:close/>
                  </a:path>
                </a:pathLst>
              </a:custGeom>
              <a:solidFill>
                <a:srgbClr val="00395C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38100"/>
                <a:ext cx="3929033" cy="139885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-10800000">
              <a:off x="0" y="0"/>
              <a:ext cx="16071714" cy="420505"/>
              <a:chOff x="0" y="0"/>
              <a:chExt cx="7730498" cy="202263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7730498" cy="202263"/>
              </a:xfrm>
              <a:custGeom>
                <a:avLst/>
                <a:gdLst/>
                <a:ahLst/>
                <a:cxnLst/>
                <a:rect r="r" b="b" t="t" l="l"/>
                <a:pathLst>
                  <a:path h="202263" w="7730498">
                    <a:moveTo>
                      <a:pt x="0" y="0"/>
                    </a:moveTo>
                    <a:lnTo>
                      <a:pt x="7730498" y="0"/>
                    </a:lnTo>
                    <a:lnTo>
                      <a:pt x="7730498" y="202263"/>
                    </a:lnTo>
                    <a:lnTo>
                      <a:pt x="0" y="202263"/>
                    </a:lnTo>
                    <a:close/>
                  </a:path>
                </a:pathLst>
              </a:custGeom>
              <a:solidFill>
                <a:srgbClr val="FFBD59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0">
              <a:off x="0" y="636021"/>
              <a:ext cx="16071714" cy="6662222"/>
              <a:chOff x="0" y="0"/>
              <a:chExt cx="7730498" cy="320453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7730498" cy="3204530"/>
              </a:xfrm>
              <a:custGeom>
                <a:avLst/>
                <a:gdLst/>
                <a:ahLst/>
                <a:cxnLst/>
                <a:rect r="r" b="b" t="t" l="l"/>
                <a:pathLst>
                  <a:path h="3204530" w="7730498">
                    <a:moveTo>
                      <a:pt x="0" y="0"/>
                    </a:moveTo>
                    <a:lnTo>
                      <a:pt x="7730498" y="0"/>
                    </a:lnTo>
                    <a:lnTo>
                      <a:pt x="7730498" y="3204530"/>
                    </a:lnTo>
                    <a:lnTo>
                      <a:pt x="0" y="3204530"/>
                    </a:lnTo>
                    <a:close/>
                  </a:path>
                </a:pathLst>
              </a:custGeom>
              <a:solidFill>
                <a:srgbClr val="F4F4F4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0">
              <a:off x="329629" y="1139537"/>
              <a:ext cx="15412456" cy="35889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474979" indent="-237490" lvl="1">
                <a:lnSpc>
                  <a:spcPts val="3607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Applies if your clinic is incorporated or you sit on a board (e.g., profess</a:t>
              </a: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ion</a:t>
              </a: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al associations)</a:t>
              </a:r>
            </a:p>
            <a:p>
              <a:pPr algn="just" marL="474979" indent="-237490" lvl="1">
                <a:lnSpc>
                  <a:spcPts val="3607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Covers perso</a:t>
              </a: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nal liability of directors and officers for:</a:t>
              </a:r>
            </a:p>
            <a:p>
              <a:pPr algn="just" marL="949959" indent="-316653" lvl="2">
                <a:lnSpc>
                  <a:spcPts val="3607"/>
                </a:lnSpc>
                <a:buFont typeface="Arial"/>
                <a:buChar char="⚬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Allegations of mismanagement</a:t>
              </a:r>
            </a:p>
            <a:p>
              <a:pPr algn="just" marL="949959" indent="-316653" lvl="2">
                <a:lnSpc>
                  <a:spcPts val="3607"/>
                </a:lnSpc>
                <a:buFont typeface="Arial"/>
                <a:buChar char="⚬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Breach of fiduciary duty</a:t>
              </a:r>
            </a:p>
            <a:p>
              <a:pPr algn="just" marL="949959" indent="-316653" lvl="2">
                <a:lnSpc>
                  <a:spcPts val="3607"/>
                </a:lnSpc>
                <a:buFont typeface="Arial"/>
                <a:buChar char="⚬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Employment practices lawsuits</a:t>
              </a:r>
            </a:p>
            <a:p>
              <a:pPr algn="just" marL="474979" indent="-237490" lvl="1">
                <a:lnSpc>
                  <a:spcPts val="3607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Helps attract and protect leadership roles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4003580" y="4489765"/>
            <a:ext cx="2351314" cy="2057400"/>
          </a:xfrm>
          <a:custGeom>
            <a:avLst/>
            <a:gdLst/>
            <a:ahLst/>
            <a:cxnLst/>
            <a:rect r="r" b="b" t="t" l="l"/>
            <a:pathLst>
              <a:path h="2057400" w="2351314">
                <a:moveTo>
                  <a:pt x="0" y="0"/>
                </a:moveTo>
                <a:lnTo>
                  <a:pt x="2351314" y="0"/>
                </a:lnTo>
                <a:lnTo>
                  <a:pt x="235131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5951013" y="8886538"/>
            <a:ext cx="652011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 spc="40">
                <a:solidFill>
                  <a:srgbClr val="00395C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12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668287" y="1095458"/>
            <a:ext cx="12070475" cy="758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800" b="true">
                <a:solidFill>
                  <a:srgbClr val="00395C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Directors &amp; Officers (D&amp;O) Liability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684976" y="9046876"/>
            <a:ext cx="4025984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36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Wilson M. Beck Insurance Services</a:t>
            </a:r>
          </a:p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36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May 29, 2025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758562" y="9046876"/>
            <a:ext cx="4105581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b="true" sz="1800" spc="36">
                <a:solidFill>
                  <a:srgbClr val="00395C"/>
                </a:solidFill>
                <a:latin typeface="Aileron Bold"/>
                <a:ea typeface="Aileron Bold"/>
                <a:cs typeface="Aileron Bold"/>
                <a:sym typeface="Aileron Bold"/>
              </a:rPr>
              <a:t>Comprehensive Insurance Coverage for Denturists in BC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F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684976" y="8658293"/>
            <a:ext cx="14918048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3755451" y="874914"/>
            <a:ext cx="2847573" cy="1227853"/>
          </a:xfrm>
          <a:custGeom>
            <a:avLst/>
            <a:gdLst/>
            <a:ahLst/>
            <a:cxnLst/>
            <a:rect r="r" b="b" t="t" l="l"/>
            <a:pathLst>
              <a:path h="1227853" w="2847573">
                <a:moveTo>
                  <a:pt x="0" y="0"/>
                </a:moveTo>
                <a:lnTo>
                  <a:pt x="2847573" y="0"/>
                </a:lnTo>
                <a:lnTo>
                  <a:pt x="2847573" y="1227853"/>
                </a:lnTo>
                <a:lnTo>
                  <a:pt x="0" y="12278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684976" y="2538431"/>
            <a:ext cx="14918048" cy="5684197"/>
            <a:chOff x="0" y="0"/>
            <a:chExt cx="19890730" cy="7578929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690092"/>
              <a:ext cx="19890730" cy="6888837"/>
              <a:chOff x="0" y="0"/>
              <a:chExt cx="3929033" cy="1360758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3929033" cy="1360758"/>
              </a:xfrm>
              <a:custGeom>
                <a:avLst/>
                <a:gdLst/>
                <a:ahLst/>
                <a:cxnLst/>
                <a:rect r="r" b="b" t="t" l="l"/>
                <a:pathLst>
                  <a:path h="1360758" w="3929033">
                    <a:moveTo>
                      <a:pt x="0" y="0"/>
                    </a:moveTo>
                    <a:lnTo>
                      <a:pt x="3929033" y="0"/>
                    </a:lnTo>
                    <a:lnTo>
                      <a:pt x="3929033" y="1360758"/>
                    </a:lnTo>
                    <a:lnTo>
                      <a:pt x="0" y="1360758"/>
                    </a:lnTo>
                    <a:close/>
                  </a:path>
                </a:pathLst>
              </a:custGeom>
              <a:solidFill>
                <a:srgbClr val="00395C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38100"/>
                <a:ext cx="3929033" cy="139885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-10800000">
              <a:off x="0" y="0"/>
              <a:ext cx="16071714" cy="420505"/>
              <a:chOff x="0" y="0"/>
              <a:chExt cx="7730498" cy="202263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7730498" cy="202263"/>
              </a:xfrm>
              <a:custGeom>
                <a:avLst/>
                <a:gdLst/>
                <a:ahLst/>
                <a:cxnLst/>
                <a:rect r="r" b="b" t="t" l="l"/>
                <a:pathLst>
                  <a:path h="202263" w="7730498">
                    <a:moveTo>
                      <a:pt x="0" y="0"/>
                    </a:moveTo>
                    <a:lnTo>
                      <a:pt x="7730498" y="0"/>
                    </a:lnTo>
                    <a:lnTo>
                      <a:pt x="7730498" y="202263"/>
                    </a:lnTo>
                    <a:lnTo>
                      <a:pt x="0" y="202263"/>
                    </a:lnTo>
                    <a:close/>
                  </a:path>
                </a:pathLst>
              </a:custGeom>
              <a:solidFill>
                <a:srgbClr val="FFBD59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0">
              <a:off x="0" y="636021"/>
              <a:ext cx="16071714" cy="6662222"/>
              <a:chOff x="0" y="0"/>
              <a:chExt cx="7730498" cy="320453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7730498" cy="3204530"/>
              </a:xfrm>
              <a:custGeom>
                <a:avLst/>
                <a:gdLst/>
                <a:ahLst/>
                <a:cxnLst/>
                <a:rect r="r" b="b" t="t" l="l"/>
                <a:pathLst>
                  <a:path h="3204530" w="7730498">
                    <a:moveTo>
                      <a:pt x="0" y="0"/>
                    </a:moveTo>
                    <a:lnTo>
                      <a:pt x="7730498" y="0"/>
                    </a:lnTo>
                    <a:lnTo>
                      <a:pt x="7730498" y="3204530"/>
                    </a:lnTo>
                    <a:lnTo>
                      <a:pt x="0" y="3204530"/>
                    </a:lnTo>
                    <a:close/>
                  </a:path>
                </a:pathLst>
              </a:custGeom>
              <a:solidFill>
                <a:srgbClr val="F4F4F4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0">
              <a:off x="329629" y="1130012"/>
              <a:ext cx="15412456" cy="30300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474979" indent="-237490" lvl="1">
                <a:lnSpc>
                  <a:spcPts val="3739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Denturists must carry Professional Liability as per College regulations</a:t>
              </a:r>
            </a:p>
            <a:p>
              <a:pPr algn="just" marL="474979" indent="-237490" lvl="1">
                <a:lnSpc>
                  <a:spcPts val="3739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All other c</a:t>
              </a: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overages are stro</a:t>
              </a: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ngly recommended to protect your business, assets, and reputation</a:t>
              </a:r>
            </a:p>
            <a:p>
              <a:pPr algn="just" marL="474979" indent="-237490" lvl="1">
                <a:lnSpc>
                  <a:spcPts val="3739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Clinics face multiple operational risks that require a comprehensive insurance approach</a:t>
              </a:r>
            </a:p>
            <a:p>
              <a:pPr algn="just" marL="474979" indent="-237490" lvl="1">
                <a:lnSpc>
                  <a:spcPts val="3739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Work with a broker who understands healthcare and clinic-based needs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4011522" y="4254362"/>
            <a:ext cx="2335430" cy="2528206"/>
          </a:xfrm>
          <a:custGeom>
            <a:avLst/>
            <a:gdLst/>
            <a:ahLst/>
            <a:cxnLst/>
            <a:rect r="r" b="b" t="t" l="l"/>
            <a:pathLst>
              <a:path h="2528206" w="2335430">
                <a:moveTo>
                  <a:pt x="0" y="0"/>
                </a:moveTo>
                <a:lnTo>
                  <a:pt x="2335430" y="0"/>
                </a:lnTo>
                <a:lnTo>
                  <a:pt x="2335430" y="2528206"/>
                </a:lnTo>
                <a:lnTo>
                  <a:pt x="0" y="25282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5951013" y="8886538"/>
            <a:ext cx="652011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 spc="40">
                <a:solidFill>
                  <a:srgbClr val="00395C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13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668287" y="1095458"/>
            <a:ext cx="12070475" cy="758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800" b="true">
                <a:solidFill>
                  <a:srgbClr val="00395C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Summary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684976" y="9046876"/>
            <a:ext cx="4025984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36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Wilson M. Beck Insurance Services</a:t>
            </a:r>
          </a:p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36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May 29, 2025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758562" y="9046876"/>
            <a:ext cx="4105581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b="true" sz="1800" spc="36">
                <a:solidFill>
                  <a:srgbClr val="00395C"/>
                </a:solidFill>
                <a:latin typeface="Aileron Bold"/>
                <a:ea typeface="Aileron Bold"/>
                <a:cs typeface="Aileron Bold"/>
                <a:sym typeface="Aileron Bold"/>
              </a:rPr>
              <a:t>Comprehensive Insurance Coverage for Denturists in BC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395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9089656" cy="3998845"/>
            <a:chOff x="0" y="0"/>
            <a:chExt cx="5027728" cy="10531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27728" cy="1053194"/>
            </a:xfrm>
            <a:custGeom>
              <a:avLst/>
              <a:gdLst/>
              <a:ahLst/>
              <a:cxnLst/>
              <a:rect r="r" b="b" t="t" l="l"/>
              <a:pathLst>
                <a:path h="1053194" w="5027728">
                  <a:moveTo>
                    <a:pt x="0" y="0"/>
                  </a:moveTo>
                  <a:lnTo>
                    <a:pt x="5027728" y="0"/>
                  </a:lnTo>
                  <a:lnTo>
                    <a:pt x="5027728" y="1053194"/>
                  </a:lnTo>
                  <a:lnTo>
                    <a:pt x="0" y="1053194"/>
                  </a:lnTo>
                  <a:close/>
                </a:path>
              </a:pathLst>
            </a:custGeom>
            <a:solidFill>
              <a:srgbClr val="F1EFE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027728" cy="10912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668617"/>
            <a:ext cx="6172674" cy="2661612"/>
          </a:xfrm>
          <a:custGeom>
            <a:avLst/>
            <a:gdLst/>
            <a:ahLst/>
            <a:cxnLst/>
            <a:rect r="r" b="b" t="t" l="l"/>
            <a:pathLst>
              <a:path h="2661612" w="6172674">
                <a:moveTo>
                  <a:pt x="0" y="0"/>
                </a:moveTo>
                <a:lnTo>
                  <a:pt x="6172674" y="0"/>
                </a:lnTo>
                <a:lnTo>
                  <a:pt x="6172674" y="2661612"/>
                </a:lnTo>
                <a:lnTo>
                  <a:pt x="0" y="2661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9144000" y="4718949"/>
            <a:ext cx="8738998" cy="3905510"/>
            <a:chOff x="0" y="0"/>
            <a:chExt cx="11651997" cy="5207346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114300"/>
              <a:ext cx="11651997" cy="12454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839"/>
                </a:lnSpc>
                <a:spcBef>
                  <a:spcPct val="0"/>
                </a:spcBef>
              </a:pPr>
              <a:r>
                <a:rPr lang="en-US" b="true" sz="5600">
                  <a:solidFill>
                    <a:srgbClr val="F1EFE1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Contact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608124"/>
              <a:ext cx="11651997" cy="35992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11"/>
                </a:lnSpc>
              </a:pPr>
              <a:r>
                <a:rPr lang="en-US" sz="2300" spc="23" b="true">
                  <a:solidFill>
                    <a:srgbClr val="F1EFE1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Wilson M. Beck Insurance Services Inc.</a:t>
              </a:r>
            </a:p>
            <a:p>
              <a:pPr algn="l">
                <a:lnSpc>
                  <a:spcPts val="3611"/>
                </a:lnSpc>
              </a:pPr>
              <a:r>
                <a:rPr lang="en-US" sz="2300" spc="23">
                  <a:solidFill>
                    <a:srgbClr val="F1EFE1"/>
                  </a:solidFill>
                  <a:latin typeface="Aileron"/>
                  <a:ea typeface="Aileron"/>
                  <a:cs typeface="Aileron"/>
                  <a:sym typeface="Aileron"/>
                </a:rPr>
                <a:t>3685 Massey Drive, Prince George, BC V2N4E6</a:t>
              </a:r>
            </a:p>
            <a:p>
              <a:pPr algn="l">
                <a:lnSpc>
                  <a:spcPts val="3611"/>
                </a:lnSpc>
              </a:pPr>
              <a:r>
                <a:rPr lang="en-US" sz="2300" spc="23" b="true">
                  <a:solidFill>
                    <a:srgbClr val="F1EFE1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Brett Nicholson</a:t>
              </a:r>
              <a:r>
                <a:rPr lang="en-US" sz="2300" spc="23">
                  <a:solidFill>
                    <a:srgbClr val="F1EFE1"/>
                  </a:solidFill>
                  <a:latin typeface="Aileron"/>
                  <a:ea typeface="Aileron"/>
                  <a:cs typeface="Aileron"/>
                  <a:sym typeface="Aileron"/>
                </a:rPr>
                <a:t>  |  (250) 617-4200   |   bnicholson</a:t>
              </a:r>
              <a:r>
                <a:rPr lang="en-US" sz="2300" spc="23">
                  <a:solidFill>
                    <a:srgbClr val="F1EFE1"/>
                  </a:solidFill>
                  <a:latin typeface="Aileron"/>
                  <a:ea typeface="Aileron"/>
                  <a:cs typeface="Aileron"/>
                  <a:sym typeface="Aileron"/>
                </a:rPr>
                <a:t>@wmbeck.com</a:t>
              </a:r>
            </a:p>
            <a:p>
              <a:pPr algn="l">
                <a:lnSpc>
                  <a:spcPts val="3611"/>
                </a:lnSpc>
              </a:pPr>
            </a:p>
            <a:p>
              <a:pPr algn="l">
                <a:lnSpc>
                  <a:spcPts val="3611"/>
                </a:lnSpc>
              </a:pPr>
              <a:r>
                <a:rPr lang="en-US" sz="2300" spc="23">
                  <a:solidFill>
                    <a:srgbClr val="F1EFE1"/>
                  </a:solidFill>
                  <a:latin typeface="Aileron"/>
                  <a:ea typeface="Aileron"/>
                  <a:cs typeface="Aileron"/>
                  <a:sym typeface="Aileron"/>
                </a:rPr>
                <a:t>www.wmbeck.com</a:t>
              </a:r>
            </a:p>
            <a:p>
              <a:pPr algn="l">
                <a:lnSpc>
                  <a:spcPts val="3611"/>
                </a:lnSpc>
              </a:pPr>
              <a:r>
                <a:rPr lang="en-US" sz="2300" spc="23">
                  <a:solidFill>
                    <a:srgbClr val="F1EFE1"/>
                  </a:solidFill>
                  <a:latin typeface="Aileron"/>
                  <a:ea typeface="Aileron"/>
                  <a:cs typeface="Aileron"/>
                  <a:sym typeface="Aileron"/>
                </a:rPr>
                <a:t>@wmbinsurance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028700" y="4833154"/>
            <a:ext cx="7196009" cy="1325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19"/>
              </a:lnSpc>
            </a:pPr>
            <a:r>
              <a:rPr lang="en-US" sz="3299" b="true">
                <a:solidFill>
                  <a:srgbClr val="F1EFE1"/>
                </a:solidFill>
                <a:latin typeface="Aileron Bold"/>
                <a:ea typeface="Aileron Bold"/>
                <a:cs typeface="Aileron Bold"/>
                <a:sym typeface="Aileron Bold"/>
              </a:rPr>
              <a:t>Let’s discuss your coverage needs. </a:t>
            </a:r>
          </a:p>
          <a:p>
            <a:pPr algn="l">
              <a:lnSpc>
                <a:spcPts val="1400"/>
              </a:lnSpc>
            </a:pPr>
          </a:p>
          <a:p>
            <a:pPr algn="l">
              <a:lnSpc>
                <a:spcPts val="4619"/>
              </a:lnSpc>
            </a:pPr>
            <a:r>
              <a:rPr lang="en-US" sz="3299" b="true">
                <a:solidFill>
                  <a:srgbClr val="F1EFE1"/>
                </a:solidFill>
                <a:latin typeface="Aileron Bold"/>
                <a:ea typeface="Aileron Bold"/>
                <a:cs typeface="Aileron Bold"/>
                <a:sym typeface="Aileron Bold"/>
              </a:rPr>
              <a:t>Any questions? We’re here to help!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058275" y="1432685"/>
            <a:ext cx="12424125" cy="1095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49"/>
              </a:lnSpc>
            </a:pPr>
            <a:r>
              <a:rPr lang="en-US" sz="6999" b="true">
                <a:solidFill>
                  <a:srgbClr val="00395C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QUESTIONS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5951013" y="8886538"/>
            <a:ext cx="652011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 spc="40">
                <a:solidFill>
                  <a:srgbClr val="FFFFF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14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F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684976" y="8658293"/>
            <a:ext cx="14918048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1684976" y="4513902"/>
            <a:ext cx="14918048" cy="1749947"/>
            <a:chOff x="0" y="0"/>
            <a:chExt cx="3929033" cy="46089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929033" cy="460891"/>
            </a:xfrm>
            <a:custGeom>
              <a:avLst/>
              <a:gdLst/>
              <a:ahLst/>
              <a:cxnLst/>
              <a:rect r="r" b="b" t="t" l="l"/>
              <a:pathLst>
                <a:path h="460891" w="3929033">
                  <a:moveTo>
                    <a:pt x="0" y="0"/>
                  </a:moveTo>
                  <a:lnTo>
                    <a:pt x="3929033" y="0"/>
                  </a:lnTo>
                  <a:lnTo>
                    <a:pt x="3929033" y="460891"/>
                  </a:lnTo>
                  <a:lnTo>
                    <a:pt x="0" y="460891"/>
                  </a:lnTo>
                  <a:close/>
                </a:path>
              </a:pathLst>
            </a:custGeom>
            <a:solidFill>
              <a:srgbClr val="00395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929033" cy="4989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10800000">
            <a:off x="1684976" y="4023151"/>
            <a:ext cx="13093928" cy="315379"/>
            <a:chOff x="0" y="0"/>
            <a:chExt cx="8397576" cy="20226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397576" cy="202263"/>
            </a:xfrm>
            <a:custGeom>
              <a:avLst/>
              <a:gdLst/>
              <a:ahLst/>
              <a:cxnLst/>
              <a:rect r="r" b="b" t="t" l="l"/>
              <a:pathLst>
                <a:path h="202263" w="8397576">
                  <a:moveTo>
                    <a:pt x="0" y="0"/>
                  </a:moveTo>
                  <a:lnTo>
                    <a:pt x="8397576" y="0"/>
                  </a:lnTo>
                  <a:lnTo>
                    <a:pt x="8397576" y="202263"/>
                  </a:lnTo>
                  <a:lnTo>
                    <a:pt x="0" y="202263"/>
                  </a:lnTo>
                  <a:close/>
                </a:path>
              </a:pathLst>
            </a:custGeom>
            <a:solidFill>
              <a:srgbClr val="FFBD59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675451" y="4500167"/>
            <a:ext cx="13093928" cy="1592873"/>
            <a:chOff x="0" y="0"/>
            <a:chExt cx="8397576" cy="102156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397576" cy="1021563"/>
            </a:xfrm>
            <a:custGeom>
              <a:avLst/>
              <a:gdLst/>
              <a:ahLst/>
              <a:cxnLst/>
              <a:rect r="r" b="b" t="t" l="l"/>
              <a:pathLst>
                <a:path h="1021563" w="8397576">
                  <a:moveTo>
                    <a:pt x="0" y="0"/>
                  </a:moveTo>
                  <a:lnTo>
                    <a:pt x="8397576" y="0"/>
                  </a:lnTo>
                  <a:lnTo>
                    <a:pt x="8397576" y="1021563"/>
                  </a:lnTo>
                  <a:lnTo>
                    <a:pt x="0" y="1021563"/>
                  </a:lnTo>
                  <a:close/>
                </a:path>
              </a:pathLst>
            </a:custGeom>
            <a:solidFill>
              <a:srgbClr val="F4F4F4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3755451" y="874914"/>
            <a:ext cx="2847573" cy="1227853"/>
          </a:xfrm>
          <a:custGeom>
            <a:avLst/>
            <a:gdLst/>
            <a:ahLst/>
            <a:cxnLst/>
            <a:rect r="r" b="b" t="t" l="l"/>
            <a:pathLst>
              <a:path h="1227853" w="2847573">
                <a:moveTo>
                  <a:pt x="0" y="0"/>
                </a:moveTo>
                <a:lnTo>
                  <a:pt x="2847573" y="0"/>
                </a:lnTo>
                <a:lnTo>
                  <a:pt x="2847573" y="1227853"/>
                </a:lnTo>
                <a:lnTo>
                  <a:pt x="0" y="12278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4778904" y="8886538"/>
            <a:ext cx="1824120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 spc="40">
                <a:solidFill>
                  <a:srgbClr val="00395C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15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684976" y="9046876"/>
            <a:ext cx="2945770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36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Wilson M. Beck Insurance Services Inc.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942279" y="4903221"/>
            <a:ext cx="12693623" cy="758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800" b="true">
                <a:solidFill>
                  <a:srgbClr val="00395C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Group and Individual Benefits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963217" y="9046876"/>
            <a:ext cx="3099282" cy="620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36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Insurance 101 Seminar</a:t>
            </a:r>
          </a:p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b="true" sz="1800" spc="36">
                <a:solidFill>
                  <a:srgbClr val="00395C"/>
                </a:solidFill>
                <a:latin typeface="Aileron Bold"/>
                <a:ea typeface="Aileron Bold"/>
                <a:cs typeface="Aileron Bold"/>
                <a:sym typeface="Aileron Bold"/>
              </a:rPr>
              <a:t>March 6th, 2025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F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684976" y="8658293"/>
            <a:ext cx="14918048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13283012" y="4282455"/>
            <a:ext cx="2642576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419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684976" y="1224562"/>
            <a:ext cx="9573923" cy="878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5600" b="true">
                <a:solidFill>
                  <a:srgbClr val="00395C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Agenda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778904" y="8886538"/>
            <a:ext cx="1824120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 spc="40">
                <a:solidFill>
                  <a:srgbClr val="00395C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16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684976" y="9046876"/>
            <a:ext cx="4025984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36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Wilson M. Beck Insurance Services</a:t>
            </a:r>
          </a:p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36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May 29, 2025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758562" y="9046876"/>
            <a:ext cx="4105581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b="true" sz="1800" spc="36">
                <a:solidFill>
                  <a:srgbClr val="00395C"/>
                </a:solidFill>
                <a:latin typeface="Aileron Bold"/>
                <a:ea typeface="Aileron Bold"/>
                <a:cs typeface="Aileron Bold"/>
                <a:sym typeface="Aileron Bold"/>
              </a:rPr>
              <a:t>Comprehensive Insurance Coverage for Denturists in BC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3755451" y="874914"/>
            <a:ext cx="2847573" cy="1227853"/>
          </a:xfrm>
          <a:custGeom>
            <a:avLst/>
            <a:gdLst/>
            <a:ahLst/>
            <a:cxnLst/>
            <a:rect r="r" b="b" t="t" l="l"/>
            <a:pathLst>
              <a:path h="1227853" w="2847573">
                <a:moveTo>
                  <a:pt x="0" y="0"/>
                </a:moveTo>
                <a:lnTo>
                  <a:pt x="2847573" y="0"/>
                </a:lnTo>
                <a:lnTo>
                  <a:pt x="2847573" y="1227853"/>
                </a:lnTo>
                <a:lnTo>
                  <a:pt x="0" y="12278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684976" y="3437176"/>
            <a:ext cx="14918048" cy="3886708"/>
            <a:chOff x="0" y="0"/>
            <a:chExt cx="19890730" cy="5182278"/>
          </a:xfrm>
        </p:grpSpPr>
        <p:grpSp>
          <p:nvGrpSpPr>
            <p:cNvPr name="Group 10" id="10"/>
            <p:cNvGrpSpPr/>
            <p:nvPr/>
          </p:nvGrpSpPr>
          <p:grpSpPr>
            <a:xfrm rot="-5400000">
              <a:off x="-2052202" y="2052202"/>
              <a:ext cx="5182278" cy="1077873"/>
              <a:chOff x="0" y="0"/>
              <a:chExt cx="2492677" cy="518457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492677" cy="518457"/>
              </a:xfrm>
              <a:custGeom>
                <a:avLst/>
                <a:gdLst/>
                <a:ahLst/>
                <a:cxnLst/>
                <a:rect r="r" b="b" t="t" l="l"/>
                <a:pathLst>
                  <a:path h="518457" w="2492677">
                    <a:moveTo>
                      <a:pt x="0" y="0"/>
                    </a:moveTo>
                    <a:lnTo>
                      <a:pt x="2492677" y="0"/>
                    </a:lnTo>
                    <a:lnTo>
                      <a:pt x="2492677" y="518457"/>
                    </a:lnTo>
                    <a:lnTo>
                      <a:pt x="0" y="518457"/>
                    </a:lnTo>
                    <a:close/>
                  </a:path>
                </a:pathLst>
              </a:custGeom>
              <a:solidFill>
                <a:srgbClr val="FFBD59"/>
              </a:solidFill>
            </p:spPr>
          </p:sp>
        </p:grpSp>
        <p:grpSp>
          <p:nvGrpSpPr>
            <p:cNvPr name="Group 12" id="12"/>
            <p:cNvGrpSpPr/>
            <p:nvPr/>
          </p:nvGrpSpPr>
          <p:grpSpPr>
            <a:xfrm rot="0">
              <a:off x="1203758" y="0"/>
              <a:ext cx="18686973" cy="810302"/>
              <a:chOff x="0" y="0"/>
              <a:chExt cx="8988438" cy="38975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8988437" cy="389755"/>
              </a:xfrm>
              <a:custGeom>
                <a:avLst/>
                <a:gdLst/>
                <a:ahLst/>
                <a:cxnLst/>
                <a:rect r="r" b="b" t="t" l="l"/>
                <a:pathLst>
                  <a:path h="389755" w="8988437">
                    <a:moveTo>
                      <a:pt x="0" y="0"/>
                    </a:moveTo>
                    <a:lnTo>
                      <a:pt x="8988437" y="0"/>
                    </a:lnTo>
                    <a:lnTo>
                      <a:pt x="8988437" y="389755"/>
                    </a:lnTo>
                    <a:lnTo>
                      <a:pt x="0" y="389755"/>
                    </a:lnTo>
                    <a:close/>
                  </a:path>
                </a:pathLst>
              </a:custGeom>
              <a:solidFill>
                <a:srgbClr val="F4F4F4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1392191" y="118766"/>
              <a:ext cx="13953269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Introduction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0">
              <a:off x="1203758" y="1073523"/>
              <a:ext cx="18686973" cy="810302"/>
              <a:chOff x="0" y="0"/>
              <a:chExt cx="8988438" cy="389755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988437" cy="389755"/>
              </a:xfrm>
              <a:custGeom>
                <a:avLst/>
                <a:gdLst/>
                <a:ahLst/>
                <a:cxnLst/>
                <a:rect r="r" b="b" t="t" l="l"/>
                <a:pathLst>
                  <a:path h="389755" w="8988437">
                    <a:moveTo>
                      <a:pt x="0" y="0"/>
                    </a:moveTo>
                    <a:lnTo>
                      <a:pt x="8988437" y="0"/>
                    </a:lnTo>
                    <a:lnTo>
                      <a:pt x="8988437" y="389755"/>
                    </a:lnTo>
                    <a:lnTo>
                      <a:pt x="0" y="389755"/>
                    </a:lnTo>
                    <a:close/>
                  </a:path>
                </a:pathLst>
              </a:custGeom>
              <a:solidFill>
                <a:srgbClr val="F4F4F4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0">
              <a:off x="1392191" y="1192289"/>
              <a:ext cx="13953269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Disability Risk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0">
              <a:off x="1203758" y="2150525"/>
              <a:ext cx="18686973" cy="810302"/>
              <a:chOff x="0" y="0"/>
              <a:chExt cx="8988438" cy="38975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8988437" cy="389755"/>
              </a:xfrm>
              <a:custGeom>
                <a:avLst/>
                <a:gdLst/>
                <a:ahLst/>
                <a:cxnLst/>
                <a:rect r="r" b="b" t="t" l="l"/>
                <a:pathLst>
                  <a:path h="389755" w="8988437">
                    <a:moveTo>
                      <a:pt x="0" y="0"/>
                    </a:moveTo>
                    <a:lnTo>
                      <a:pt x="8988437" y="0"/>
                    </a:lnTo>
                    <a:lnTo>
                      <a:pt x="8988437" y="389755"/>
                    </a:lnTo>
                    <a:lnTo>
                      <a:pt x="0" y="389755"/>
                    </a:lnTo>
                    <a:close/>
                  </a:path>
                </a:pathLst>
              </a:custGeom>
              <a:solidFill>
                <a:srgbClr val="F4F4F4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0">
              <a:off x="1392191" y="2269291"/>
              <a:ext cx="13953269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Your Most Valuable Asset</a:t>
              </a:r>
            </a:p>
          </p:txBody>
        </p:sp>
        <p:grpSp>
          <p:nvGrpSpPr>
            <p:cNvPr name="Group 21" id="21"/>
            <p:cNvGrpSpPr/>
            <p:nvPr/>
          </p:nvGrpSpPr>
          <p:grpSpPr>
            <a:xfrm rot="0">
              <a:off x="1203758" y="3231326"/>
              <a:ext cx="18686973" cy="810302"/>
              <a:chOff x="0" y="0"/>
              <a:chExt cx="8988438" cy="389755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8988437" cy="389755"/>
              </a:xfrm>
              <a:custGeom>
                <a:avLst/>
                <a:gdLst/>
                <a:ahLst/>
                <a:cxnLst/>
                <a:rect r="r" b="b" t="t" l="l"/>
                <a:pathLst>
                  <a:path h="389755" w="8988437">
                    <a:moveTo>
                      <a:pt x="0" y="0"/>
                    </a:moveTo>
                    <a:lnTo>
                      <a:pt x="8988437" y="0"/>
                    </a:lnTo>
                    <a:lnTo>
                      <a:pt x="8988437" y="389755"/>
                    </a:lnTo>
                    <a:lnTo>
                      <a:pt x="0" y="389755"/>
                    </a:lnTo>
                    <a:close/>
                  </a:path>
                </a:pathLst>
              </a:custGeom>
              <a:solidFill>
                <a:srgbClr val="F4F4F4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0">
              <a:off x="1392191" y="3350092"/>
              <a:ext cx="17460751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Health and Dental</a:t>
              </a:r>
            </a:p>
          </p:txBody>
        </p:sp>
        <p:grpSp>
          <p:nvGrpSpPr>
            <p:cNvPr name="Group 24" id="24"/>
            <p:cNvGrpSpPr/>
            <p:nvPr/>
          </p:nvGrpSpPr>
          <p:grpSpPr>
            <a:xfrm rot="0">
              <a:off x="1203758" y="4308328"/>
              <a:ext cx="18686973" cy="810302"/>
              <a:chOff x="0" y="0"/>
              <a:chExt cx="8988438" cy="389755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8988437" cy="389755"/>
              </a:xfrm>
              <a:custGeom>
                <a:avLst/>
                <a:gdLst/>
                <a:ahLst/>
                <a:cxnLst/>
                <a:rect r="r" b="b" t="t" l="l"/>
                <a:pathLst>
                  <a:path h="389755" w="8988437">
                    <a:moveTo>
                      <a:pt x="0" y="0"/>
                    </a:moveTo>
                    <a:lnTo>
                      <a:pt x="8988437" y="0"/>
                    </a:lnTo>
                    <a:lnTo>
                      <a:pt x="8988437" y="389755"/>
                    </a:lnTo>
                    <a:lnTo>
                      <a:pt x="0" y="389755"/>
                    </a:lnTo>
                    <a:close/>
                  </a:path>
                </a:pathLst>
              </a:custGeom>
              <a:solidFill>
                <a:srgbClr val="F4F4F4"/>
              </a:solidFill>
            </p:spPr>
          </p:sp>
        </p:grpSp>
        <p:sp>
          <p:nvSpPr>
            <p:cNvPr name="TextBox 26" id="26"/>
            <p:cNvSpPr txBox="true"/>
            <p:nvPr/>
          </p:nvSpPr>
          <p:spPr>
            <a:xfrm rot="0">
              <a:off x="1392191" y="4427094"/>
              <a:ext cx="13953269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Final Tips &amp; Takeaways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F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684976" y="8658293"/>
            <a:ext cx="14918048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3755451" y="874914"/>
            <a:ext cx="2847573" cy="1227853"/>
          </a:xfrm>
          <a:custGeom>
            <a:avLst/>
            <a:gdLst/>
            <a:ahLst/>
            <a:cxnLst/>
            <a:rect r="r" b="b" t="t" l="l"/>
            <a:pathLst>
              <a:path h="1227853" w="2847573">
                <a:moveTo>
                  <a:pt x="0" y="0"/>
                </a:moveTo>
                <a:lnTo>
                  <a:pt x="2847573" y="0"/>
                </a:lnTo>
                <a:lnTo>
                  <a:pt x="2847573" y="1227853"/>
                </a:lnTo>
                <a:lnTo>
                  <a:pt x="0" y="12278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778904" y="8886538"/>
            <a:ext cx="1824120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 spc="40">
                <a:solidFill>
                  <a:srgbClr val="00395C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16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684976" y="1265394"/>
            <a:ext cx="11863444" cy="1396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800" b="true">
                <a:solidFill>
                  <a:srgbClr val="00395C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What Your Health Benefits Include — </a:t>
            </a:r>
          </a:p>
          <a:p>
            <a:pPr algn="l">
              <a:lnSpc>
                <a:spcPts val="5040"/>
              </a:lnSpc>
            </a:pPr>
            <a:r>
              <a:rPr lang="en-US" sz="4800" b="true">
                <a:solidFill>
                  <a:srgbClr val="00395C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and How I Can Help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905931" y="3528534"/>
            <a:ext cx="14476137" cy="4572488"/>
            <a:chOff x="0" y="0"/>
            <a:chExt cx="19301517" cy="6096651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6273"/>
              <a:ext cx="5193472" cy="2673675"/>
              <a:chOff x="0" y="0"/>
              <a:chExt cx="2498061" cy="1286038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2498061" cy="1286038"/>
              </a:xfrm>
              <a:custGeom>
                <a:avLst/>
                <a:gdLst/>
                <a:ahLst/>
                <a:cxnLst/>
                <a:rect r="r" b="b" t="t" l="l"/>
                <a:pathLst>
                  <a:path h="1286038" w="2498061">
                    <a:moveTo>
                      <a:pt x="0" y="0"/>
                    </a:moveTo>
                    <a:lnTo>
                      <a:pt x="2498061" y="0"/>
                    </a:lnTo>
                    <a:lnTo>
                      <a:pt x="2498061" y="1286038"/>
                    </a:lnTo>
                    <a:lnTo>
                      <a:pt x="0" y="1286038"/>
                    </a:lnTo>
                    <a:close/>
                  </a:path>
                </a:pathLst>
              </a:custGeom>
              <a:solidFill>
                <a:srgbClr val="FD9D24">
                  <a:alpha val="24706"/>
                </a:srgbClr>
              </a:solidFill>
            </p:spPr>
          </p:sp>
        </p:grpSp>
        <p:grpSp>
          <p:nvGrpSpPr>
            <p:cNvPr name="Group 9" id="9"/>
            <p:cNvGrpSpPr/>
            <p:nvPr/>
          </p:nvGrpSpPr>
          <p:grpSpPr>
            <a:xfrm rot="0">
              <a:off x="0" y="3422975"/>
              <a:ext cx="5193472" cy="2673675"/>
              <a:chOff x="0" y="0"/>
              <a:chExt cx="2498061" cy="1286038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2498061" cy="1286038"/>
              </a:xfrm>
              <a:custGeom>
                <a:avLst/>
                <a:gdLst/>
                <a:ahLst/>
                <a:cxnLst/>
                <a:rect r="r" b="b" t="t" l="l"/>
                <a:pathLst>
                  <a:path h="1286038" w="2498061">
                    <a:moveTo>
                      <a:pt x="0" y="0"/>
                    </a:moveTo>
                    <a:lnTo>
                      <a:pt x="2498061" y="0"/>
                    </a:lnTo>
                    <a:lnTo>
                      <a:pt x="2498061" y="1286038"/>
                    </a:lnTo>
                    <a:lnTo>
                      <a:pt x="0" y="1286038"/>
                    </a:lnTo>
                    <a:close/>
                  </a:path>
                </a:pathLst>
              </a:custGeom>
              <a:solidFill>
                <a:srgbClr val="6C94AF">
                  <a:alpha val="24706"/>
                </a:srgbClr>
              </a:solidFill>
            </p:spPr>
          </p:sp>
        </p:grpSp>
        <p:sp>
          <p:nvSpPr>
            <p:cNvPr name="TextBox 11" id="11"/>
            <p:cNvSpPr txBox="true"/>
            <p:nvPr/>
          </p:nvSpPr>
          <p:spPr>
            <a:xfrm rot="0">
              <a:off x="143095" y="974888"/>
              <a:ext cx="4907282" cy="654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2999" b="true">
                  <a:solidFill>
                    <a:srgbClr val="000000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Life Insurance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143095" y="4388338"/>
              <a:ext cx="4907282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 b="true">
                  <a:solidFill>
                    <a:srgbClr val="000000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Critical Illness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0">
              <a:off x="7123872" y="0"/>
              <a:ext cx="5193472" cy="2673675"/>
              <a:chOff x="0" y="0"/>
              <a:chExt cx="2498061" cy="1286038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2498061" cy="1286038"/>
              </a:xfrm>
              <a:custGeom>
                <a:avLst/>
                <a:gdLst/>
                <a:ahLst/>
                <a:cxnLst/>
                <a:rect r="r" b="b" t="t" l="l"/>
                <a:pathLst>
                  <a:path h="1286038" w="2498061">
                    <a:moveTo>
                      <a:pt x="0" y="0"/>
                    </a:moveTo>
                    <a:lnTo>
                      <a:pt x="2498061" y="0"/>
                    </a:lnTo>
                    <a:lnTo>
                      <a:pt x="2498061" y="1286038"/>
                    </a:lnTo>
                    <a:lnTo>
                      <a:pt x="0" y="1286038"/>
                    </a:lnTo>
                    <a:close/>
                  </a:path>
                </a:pathLst>
              </a:custGeom>
              <a:solidFill>
                <a:srgbClr val="99B951">
                  <a:alpha val="24706"/>
                </a:srgbClr>
              </a:solidFill>
            </p:spPr>
          </p:sp>
        </p:grpSp>
        <p:grpSp>
          <p:nvGrpSpPr>
            <p:cNvPr name="Group 15" id="15"/>
            <p:cNvGrpSpPr/>
            <p:nvPr/>
          </p:nvGrpSpPr>
          <p:grpSpPr>
            <a:xfrm rot="0">
              <a:off x="7123872" y="3422975"/>
              <a:ext cx="5193472" cy="2673675"/>
              <a:chOff x="0" y="0"/>
              <a:chExt cx="2498061" cy="1286038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2498061" cy="1286038"/>
              </a:xfrm>
              <a:custGeom>
                <a:avLst/>
                <a:gdLst/>
                <a:ahLst/>
                <a:cxnLst/>
                <a:rect r="r" b="b" t="t" l="l"/>
                <a:pathLst>
                  <a:path h="1286038" w="2498061">
                    <a:moveTo>
                      <a:pt x="0" y="0"/>
                    </a:moveTo>
                    <a:lnTo>
                      <a:pt x="2498061" y="0"/>
                    </a:lnTo>
                    <a:lnTo>
                      <a:pt x="2498061" y="1286038"/>
                    </a:lnTo>
                    <a:lnTo>
                      <a:pt x="0" y="1286038"/>
                    </a:lnTo>
                    <a:close/>
                  </a:path>
                </a:pathLst>
              </a:custGeom>
              <a:solidFill>
                <a:srgbClr val="26BDE2">
                  <a:alpha val="24706"/>
                </a:srgbClr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0">
              <a:off x="7266967" y="965363"/>
              <a:ext cx="4907282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 b="true">
                  <a:solidFill>
                    <a:srgbClr val="000000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Disability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7266967" y="4388338"/>
              <a:ext cx="4907282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 b="true">
                  <a:solidFill>
                    <a:srgbClr val="000000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Group Benefits</a:t>
              </a:r>
            </a:p>
          </p:txBody>
        </p:sp>
        <p:grpSp>
          <p:nvGrpSpPr>
            <p:cNvPr name="Group 19" id="19"/>
            <p:cNvGrpSpPr/>
            <p:nvPr/>
          </p:nvGrpSpPr>
          <p:grpSpPr>
            <a:xfrm rot="0">
              <a:off x="14104201" y="0"/>
              <a:ext cx="5193472" cy="2673675"/>
              <a:chOff x="0" y="0"/>
              <a:chExt cx="2498061" cy="1286038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2498061" cy="1286038"/>
              </a:xfrm>
              <a:custGeom>
                <a:avLst/>
                <a:gdLst/>
                <a:ahLst/>
                <a:cxnLst/>
                <a:rect r="r" b="b" t="t" l="l"/>
                <a:pathLst>
                  <a:path h="1286038" w="2498061">
                    <a:moveTo>
                      <a:pt x="0" y="0"/>
                    </a:moveTo>
                    <a:lnTo>
                      <a:pt x="2498061" y="0"/>
                    </a:lnTo>
                    <a:lnTo>
                      <a:pt x="2498061" y="1286038"/>
                    </a:lnTo>
                    <a:lnTo>
                      <a:pt x="0" y="1286038"/>
                    </a:lnTo>
                    <a:close/>
                  </a:path>
                </a:pathLst>
              </a:custGeom>
              <a:solidFill>
                <a:srgbClr val="DD1367">
                  <a:alpha val="24706"/>
                </a:srgbClr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0">
              <a:off x="14247296" y="971636"/>
              <a:ext cx="4907282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 b="true">
                  <a:solidFill>
                    <a:srgbClr val="000000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Health and Dental</a:t>
              </a:r>
            </a:p>
          </p:txBody>
        </p:sp>
        <p:grpSp>
          <p:nvGrpSpPr>
            <p:cNvPr name="Group 22" id="22"/>
            <p:cNvGrpSpPr/>
            <p:nvPr/>
          </p:nvGrpSpPr>
          <p:grpSpPr>
            <a:xfrm rot="0">
              <a:off x="14108044" y="3422975"/>
              <a:ext cx="5193472" cy="2673675"/>
              <a:chOff x="0" y="0"/>
              <a:chExt cx="2498061" cy="1286038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2498061" cy="1286038"/>
              </a:xfrm>
              <a:custGeom>
                <a:avLst/>
                <a:gdLst/>
                <a:ahLst/>
                <a:cxnLst/>
                <a:rect r="r" b="b" t="t" l="l"/>
                <a:pathLst>
                  <a:path h="1286038" w="2498061">
                    <a:moveTo>
                      <a:pt x="0" y="0"/>
                    </a:moveTo>
                    <a:lnTo>
                      <a:pt x="2498061" y="0"/>
                    </a:lnTo>
                    <a:lnTo>
                      <a:pt x="2498061" y="1286038"/>
                    </a:lnTo>
                    <a:lnTo>
                      <a:pt x="0" y="1286038"/>
                    </a:lnTo>
                    <a:close/>
                  </a:path>
                </a:pathLst>
              </a:custGeom>
              <a:solidFill>
                <a:srgbClr val="6824E5">
                  <a:alpha val="24706"/>
                </a:srgbClr>
              </a:solidFill>
            </p:spPr>
          </p:sp>
        </p:grpSp>
        <p:sp>
          <p:nvSpPr>
            <p:cNvPr name="TextBox 24" id="24"/>
            <p:cNvSpPr txBox="true"/>
            <p:nvPr/>
          </p:nvSpPr>
          <p:spPr>
            <a:xfrm rot="0">
              <a:off x="14251139" y="4388338"/>
              <a:ext cx="4907282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 b="true">
                  <a:solidFill>
                    <a:srgbClr val="000000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Estate Planning</a:t>
              </a: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1684976" y="9046876"/>
            <a:ext cx="4025984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36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Wilson M. Beck Insurance Services</a:t>
            </a:r>
          </a:p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36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May 29, 2025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5758562" y="9046876"/>
            <a:ext cx="4105581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b="true" sz="1800" spc="36">
                <a:solidFill>
                  <a:srgbClr val="00395C"/>
                </a:solidFill>
                <a:latin typeface="Aileron Bold"/>
                <a:ea typeface="Aileron Bold"/>
                <a:cs typeface="Aileron Bold"/>
                <a:sym typeface="Aileron Bold"/>
              </a:rPr>
              <a:t>Comprehensive Insurance Coverage for Denturists in BC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F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684976" y="8658293"/>
            <a:ext cx="14918048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3755451" y="685803"/>
            <a:ext cx="2847573" cy="1227853"/>
          </a:xfrm>
          <a:custGeom>
            <a:avLst/>
            <a:gdLst/>
            <a:ahLst/>
            <a:cxnLst/>
            <a:rect r="r" b="b" t="t" l="l"/>
            <a:pathLst>
              <a:path h="1227853" w="2847573">
                <a:moveTo>
                  <a:pt x="0" y="0"/>
                </a:moveTo>
                <a:lnTo>
                  <a:pt x="2847573" y="0"/>
                </a:lnTo>
                <a:lnTo>
                  <a:pt x="2847573" y="1227853"/>
                </a:lnTo>
                <a:lnTo>
                  <a:pt x="0" y="12278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013797" y="2170227"/>
            <a:ext cx="14589226" cy="6021341"/>
            <a:chOff x="0" y="0"/>
            <a:chExt cx="9356561" cy="386168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356561" cy="3861688"/>
            </a:xfrm>
            <a:custGeom>
              <a:avLst/>
              <a:gdLst/>
              <a:ahLst/>
              <a:cxnLst/>
              <a:rect r="r" b="b" t="t" l="l"/>
              <a:pathLst>
                <a:path h="3861688" w="9356561">
                  <a:moveTo>
                    <a:pt x="0" y="0"/>
                  </a:moveTo>
                  <a:lnTo>
                    <a:pt x="9356561" y="0"/>
                  </a:lnTo>
                  <a:lnTo>
                    <a:pt x="9356561" y="3861688"/>
                  </a:lnTo>
                  <a:lnTo>
                    <a:pt x="0" y="3861688"/>
                  </a:lnTo>
                  <a:close/>
                </a:path>
              </a:pathLst>
            </a:custGeom>
            <a:solidFill>
              <a:srgbClr val="F4F4F4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3637606" y="2317471"/>
            <a:ext cx="11012788" cy="5726853"/>
          </a:xfrm>
          <a:custGeom>
            <a:avLst/>
            <a:gdLst/>
            <a:ahLst/>
            <a:cxnLst/>
            <a:rect r="r" b="b" t="t" l="l"/>
            <a:pathLst>
              <a:path h="5726853" w="11012788">
                <a:moveTo>
                  <a:pt x="0" y="0"/>
                </a:moveTo>
                <a:lnTo>
                  <a:pt x="11012788" y="0"/>
                </a:lnTo>
                <a:lnTo>
                  <a:pt x="11012788" y="5726853"/>
                </a:lnTo>
                <a:lnTo>
                  <a:pt x="0" y="57268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8169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684976" y="846339"/>
            <a:ext cx="9573923" cy="878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5600" b="true">
                <a:solidFill>
                  <a:srgbClr val="00395C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What are the risks?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4778904" y="8886538"/>
            <a:ext cx="1824120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 spc="40">
                <a:solidFill>
                  <a:srgbClr val="00395C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17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684976" y="9046876"/>
            <a:ext cx="4025984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36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Wilson M. Beck Insurance Services</a:t>
            </a:r>
          </a:p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36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May 29, 2025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758562" y="9046876"/>
            <a:ext cx="4105581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b="true" sz="1800" spc="36">
                <a:solidFill>
                  <a:srgbClr val="00395C"/>
                </a:solidFill>
                <a:latin typeface="Aileron Bold"/>
                <a:ea typeface="Aileron Bold"/>
                <a:cs typeface="Aileron Bold"/>
                <a:sym typeface="Aileron Bold"/>
              </a:rPr>
              <a:t>Comprehensive Insurance Coverage for Denturists in BC</a:t>
            </a:r>
          </a:p>
        </p:txBody>
      </p:sp>
      <p:grpSp>
        <p:nvGrpSpPr>
          <p:cNvPr name="Group 11" id="11"/>
          <p:cNvGrpSpPr/>
          <p:nvPr/>
        </p:nvGrpSpPr>
        <p:grpSpPr>
          <a:xfrm rot="-5400000">
            <a:off x="-1161284" y="5016486"/>
            <a:ext cx="6021341" cy="328821"/>
            <a:chOff x="0" y="0"/>
            <a:chExt cx="3861688" cy="21088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861688" cy="210884"/>
            </a:xfrm>
            <a:custGeom>
              <a:avLst/>
              <a:gdLst/>
              <a:ahLst/>
              <a:cxnLst/>
              <a:rect r="r" b="b" t="t" l="l"/>
              <a:pathLst>
                <a:path h="210884" w="3861688">
                  <a:moveTo>
                    <a:pt x="0" y="0"/>
                  </a:moveTo>
                  <a:lnTo>
                    <a:pt x="3861688" y="0"/>
                  </a:lnTo>
                  <a:lnTo>
                    <a:pt x="3861688" y="210884"/>
                  </a:lnTo>
                  <a:lnTo>
                    <a:pt x="0" y="210884"/>
                  </a:lnTo>
                  <a:close/>
                </a:path>
              </a:pathLst>
            </a:custGeom>
            <a:solidFill>
              <a:srgbClr val="FFBD59"/>
            </a:solid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395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1684976" y="9073455"/>
            <a:ext cx="14918048" cy="0"/>
          </a:xfrm>
          <a:prstGeom prst="line">
            <a:avLst/>
          </a:prstGeom>
          <a:ln cap="rnd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3299700" y="557385"/>
            <a:ext cx="3303324" cy="1424369"/>
          </a:xfrm>
          <a:custGeom>
            <a:avLst/>
            <a:gdLst/>
            <a:ahLst/>
            <a:cxnLst/>
            <a:rect r="r" b="b" t="t" l="l"/>
            <a:pathLst>
              <a:path h="1424369" w="3303324">
                <a:moveTo>
                  <a:pt x="0" y="0"/>
                </a:moveTo>
                <a:lnTo>
                  <a:pt x="3303324" y="0"/>
                </a:lnTo>
                <a:lnTo>
                  <a:pt x="3303324" y="1424370"/>
                </a:lnTo>
                <a:lnTo>
                  <a:pt x="0" y="14243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684976" y="1000125"/>
            <a:ext cx="10723156" cy="8033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61"/>
              </a:lnSpc>
            </a:pPr>
            <a:r>
              <a:rPr lang="en-US" sz="5106" b="true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Our Team - Contact Information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778904" y="9296938"/>
            <a:ext cx="1824120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 spc="40">
                <a:solidFill>
                  <a:srgbClr val="FFFFF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01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4650396" y="1981755"/>
            <a:ext cx="8307077" cy="6534616"/>
            <a:chOff x="0" y="0"/>
            <a:chExt cx="11076103" cy="8712821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332994" y="4773025"/>
              <a:ext cx="4338431" cy="3479085"/>
              <a:chOff x="0" y="0"/>
              <a:chExt cx="856974" cy="687227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856974" cy="687227"/>
              </a:xfrm>
              <a:custGeom>
                <a:avLst/>
                <a:gdLst/>
                <a:ahLst/>
                <a:cxnLst/>
                <a:rect r="r" b="b" t="t" l="l"/>
                <a:pathLst>
                  <a:path h="687227" w="856974">
                    <a:moveTo>
                      <a:pt x="0" y="0"/>
                    </a:moveTo>
                    <a:lnTo>
                      <a:pt x="856974" y="0"/>
                    </a:lnTo>
                    <a:lnTo>
                      <a:pt x="856974" y="687227"/>
                    </a:lnTo>
                    <a:lnTo>
                      <a:pt x="0" y="687227"/>
                    </a:lnTo>
                    <a:close/>
                  </a:path>
                </a:pathLst>
              </a:custGeom>
              <a:solidFill>
                <a:srgbClr val="F1EFE1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38100"/>
                <a:ext cx="856974" cy="72532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332994" y="5972440"/>
              <a:ext cx="4338431" cy="893163"/>
              <a:chOff x="0" y="0"/>
              <a:chExt cx="856974" cy="176427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56974" cy="176427"/>
              </a:xfrm>
              <a:custGeom>
                <a:avLst/>
                <a:gdLst/>
                <a:ahLst/>
                <a:cxnLst/>
                <a:rect r="r" b="b" t="t" l="l"/>
                <a:pathLst>
                  <a:path h="176427" w="856974">
                    <a:moveTo>
                      <a:pt x="0" y="0"/>
                    </a:moveTo>
                    <a:lnTo>
                      <a:pt x="856974" y="0"/>
                    </a:lnTo>
                    <a:lnTo>
                      <a:pt x="856974" y="176427"/>
                    </a:lnTo>
                    <a:lnTo>
                      <a:pt x="0" y="176427"/>
                    </a:lnTo>
                    <a:close/>
                  </a:path>
                </a:pathLst>
              </a:custGeom>
              <a:solidFill>
                <a:srgbClr val="6C94A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38100"/>
                <a:ext cx="856974" cy="21452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332994" y="1503570"/>
              <a:ext cx="4338431" cy="4520336"/>
              <a:chOff x="0" y="0"/>
              <a:chExt cx="3130550" cy="326181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3130550" cy="3261810"/>
              </a:xfrm>
              <a:custGeom>
                <a:avLst/>
                <a:gdLst/>
                <a:ahLst/>
                <a:cxnLst/>
                <a:rect r="r" b="b" t="t" l="l"/>
                <a:pathLst>
                  <a:path h="3261810" w="3130550">
                    <a:moveTo>
                      <a:pt x="0" y="1123950"/>
                    </a:moveTo>
                    <a:lnTo>
                      <a:pt x="0" y="3261810"/>
                    </a:lnTo>
                    <a:lnTo>
                      <a:pt x="3130550" y="3261810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FD9D24"/>
              </a:solidFill>
            </p:spPr>
          </p:sp>
        </p:grpSp>
        <p:grpSp>
          <p:nvGrpSpPr>
            <p:cNvPr name="Group 15" id="15"/>
            <p:cNvGrpSpPr>
              <a:grpSpLocks noChangeAspect="true"/>
            </p:cNvGrpSpPr>
            <p:nvPr/>
          </p:nvGrpSpPr>
          <p:grpSpPr>
            <a:xfrm rot="0">
              <a:off x="0" y="0"/>
              <a:ext cx="4620625" cy="4620625"/>
              <a:chOff x="0" y="0"/>
              <a:chExt cx="3282950" cy="328295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3282950" cy="3282950"/>
              </a:xfrm>
              <a:custGeom>
                <a:avLst/>
                <a:gdLst/>
                <a:ahLst/>
                <a:cxnLst/>
                <a:rect r="r" b="b" t="t" l="l"/>
                <a:pathLst>
                  <a:path h="3282950" w="3282950">
                    <a:moveTo>
                      <a:pt x="0" y="0"/>
                    </a:moveTo>
                    <a:lnTo>
                      <a:pt x="2532380" y="0"/>
                    </a:lnTo>
                    <a:cubicBezTo>
                      <a:pt x="2946400" y="0"/>
                      <a:pt x="3282950" y="336550"/>
                      <a:pt x="3282950" y="750570"/>
                    </a:cubicBezTo>
                    <a:lnTo>
                      <a:pt x="3282950" y="750570"/>
                    </a:lnTo>
                    <a:lnTo>
                      <a:pt x="3282950" y="3282950"/>
                    </a:lnTo>
                    <a:lnTo>
                      <a:pt x="3282950" y="3282950"/>
                    </a:lnTo>
                    <a:lnTo>
                      <a:pt x="0" y="3282950"/>
                    </a:lnTo>
                    <a:lnTo>
                      <a:pt x="0" y="328295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l="-45952" t="-3114" r="-65729" b="-37653"/>
                </a:stretch>
              </a:blipFill>
            </p:spPr>
          </p:sp>
        </p:grpSp>
        <p:grpSp>
          <p:nvGrpSpPr>
            <p:cNvPr name="Group 17" id="17"/>
            <p:cNvGrpSpPr/>
            <p:nvPr/>
          </p:nvGrpSpPr>
          <p:grpSpPr>
            <a:xfrm rot="0">
              <a:off x="332994" y="7819658"/>
              <a:ext cx="4338431" cy="893163"/>
              <a:chOff x="0" y="0"/>
              <a:chExt cx="856974" cy="176427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856974" cy="176427"/>
              </a:xfrm>
              <a:custGeom>
                <a:avLst/>
                <a:gdLst/>
                <a:ahLst/>
                <a:cxnLst/>
                <a:rect r="r" b="b" t="t" l="l"/>
                <a:pathLst>
                  <a:path h="176427" w="856974">
                    <a:moveTo>
                      <a:pt x="0" y="0"/>
                    </a:moveTo>
                    <a:lnTo>
                      <a:pt x="856974" y="0"/>
                    </a:lnTo>
                    <a:lnTo>
                      <a:pt x="856974" y="176427"/>
                    </a:lnTo>
                    <a:lnTo>
                      <a:pt x="0" y="176427"/>
                    </a:lnTo>
                    <a:close/>
                  </a:path>
                </a:pathLst>
              </a:custGeom>
              <a:solidFill>
                <a:srgbClr val="6C94AF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-38100"/>
                <a:ext cx="856974" cy="21452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sp>
          <p:nvSpPr>
            <p:cNvPr name="Freeform 20" id="20"/>
            <p:cNvSpPr/>
            <p:nvPr/>
          </p:nvSpPr>
          <p:spPr>
            <a:xfrm flipH="false" flipV="false" rot="0">
              <a:off x="440327" y="7945810"/>
              <a:ext cx="640860" cy="640860"/>
            </a:xfrm>
            <a:custGeom>
              <a:avLst/>
              <a:gdLst/>
              <a:ahLst/>
              <a:cxnLst/>
              <a:rect r="r" b="b" t="t" l="l"/>
              <a:pathLst>
                <a:path h="640860" w="640860">
                  <a:moveTo>
                    <a:pt x="0" y="0"/>
                  </a:moveTo>
                  <a:lnTo>
                    <a:pt x="640860" y="0"/>
                  </a:lnTo>
                  <a:lnTo>
                    <a:pt x="640860" y="640860"/>
                  </a:lnTo>
                  <a:lnTo>
                    <a:pt x="0" y="6408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440327" y="6105931"/>
              <a:ext cx="640860" cy="642466"/>
            </a:xfrm>
            <a:custGeom>
              <a:avLst/>
              <a:gdLst/>
              <a:ahLst/>
              <a:cxnLst/>
              <a:rect r="r" b="b" t="t" l="l"/>
              <a:pathLst>
                <a:path h="642466" w="640860">
                  <a:moveTo>
                    <a:pt x="0" y="0"/>
                  </a:moveTo>
                  <a:lnTo>
                    <a:pt x="640860" y="0"/>
                  </a:lnTo>
                  <a:lnTo>
                    <a:pt x="640860" y="642466"/>
                  </a:lnTo>
                  <a:lnTo>
                    <a:pt x="0" y="6424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440327" y="6998193"/>
              <a:ext cx="681765" cy="681765"/>
            </a:xfrm>
            <a:custGeom>
              <a:avLst/>
              <a:gdLst/>
              <a:ahLst/>
              <a:cxnLst/>
              <a:rect r="r" b="b" t="t" l="l"/>
              <a:pathLst>
                <a:path h="681765" w="681765">
                  <a:moveTo>
                    <a:pt x="0" y="0"/>
                  </a:moveTo>
                  <a:lnTo>
                    <a:pt x="681765" y="0"/>
                  </a:lnTo>
                  <a:lnTo>
                    <a:pt x="681765" y="681765"/>
                  </a:lnTo>
                  <a:lnTo>
                    <a:pt x="0" y="6817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3" id="23"/>
            <p:cNvSpPr txBox="true"/>
            <p:nvPr/>
          </p:nvSpPr>
          <p:spPr>
            <a:xfrm rot="0">
              <a:off x="886906" y="5012313"/>
              <a:ext cx="3230607" cy="6553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937"/>
                </a:lnSpc>
              </a:pPr>
              <a:r>
                <a:rPr lang="en-US" sz="1714" b="true">
                  <a:solidFill>
                    <a:srgbClr val="FFFFFF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Brett Nicholson</a:t>
              </a:r>
            </a:p>
            <a:p>
              <a:pPr algn="ctr">
                <a:lnSpc>
                  <a:spcPts val="1937"/>
                </a:lnSpc>
              </a:pPr>
              <a:r>
                <a:rPr lang="en-US" sz="1714" i="true">
                  <a:solidFill>
                    <a:srgbClr val="FFFFFF"/>
                  </a:solidFill>
                  <a:latin typeface="Aileron Italics"/>
                  <a:ea typeface="Aileron Italics"/>
                  <a:cs typeface="Aileron Italics"/>
                  <a:sym typeface="Aileron Italics"/>
                </a:rPr>
                <a:t>Managing Partner</a:t>
              </a:r>
              <a:r>
                <a:rPr lang="en-US" sz="1714" b="true">
                  <a:solidFill>
                    <a:srgbClr val="FFFFFF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 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1165140" y="8070083"/>
              <a:ext cx="3424353" cy="3526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223"/>
                </a:lnSpc>
              </a:pPr>
              <a:r>
                <a:rPr lang="en-US" sz="1588" b="true">
                  <a:solidFill>
                    <a:srgbClr val="FFFFFF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bnicholson@wmbeck.com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1165140" y="6198014"/>
              <a:ext cx="2570856" cy="4185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645"/>
                </a:lnSpc>
              </a:pPr>
              <a:r>
                <a:rPr lang="en-US" sz="1889" b="true">
                  <a:solidFill>
                    <a:srgbClr val="FFFFFF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250-617-4200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1165140" y="6970776"/>
              <a:ext cx="2570856" cy="6985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100"/>
                </a:lnSpc>
              </a:pPr>
              <a:r>
                <a:rPr lang="en-US" sz="1500" b="true">
                  <a:solidFill>
                    <a:srgbClr val="00395C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778-693-2740</a:t>
              </a:r>
            </a:p>
            <a:p>
              <a:pPr algn="l">
                <a:lnSpc>
                  <a:spcPts val="2100"/>
                </a:lnSpc>
              </a:pPr>
              <a:r>
                <a:rPr lang="en-US" sz="1500" b="true">
                  <a:solidFill>
                    <a:srgbClr val="00395C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888-437-1100 (TF)</a:t>
              </a:r>
            </a:p>
          </p:txBody>
        </p:sp>
        <p:grpSp>
          <p:nvGrpSpPr>
            <p:cNvPr name="Group 27" id="27"/>
            <p:cNvGrpSpPr/>
            <p:nvPr/>
          </p:nvGrpSpPr>
          <p:grpSpPr>
            <a:xfrm rot="0">
              <a:off x="6728280" y="4773025"/>
              <a:ext cx="4338431" cy="3484471"/>
              <a:chOff x="0" y="0"/>
              <a:chExt cx="856974" cy="688291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856974" cy="688291"/>
              </a:xfrm>
              <a:custGeom>
                <a:avLst/>
                <a:gdLst/>
                <a:ahLst/>
                <a:cxnLst/>
                <a:rect r="r" b="b" t="t" l="l"/>
                <a:pathLst>
                  <a:path h="688291" w="856974">
                    <a:moveTo>
                      <a:pt x="0" y="0"/>
                    </a:moveTo>
                    <a:lnTo>
                      <a:pt x="856974" y="0"/>
                    </a:lnTo>
                    <a:lnTo>
                      <a:pt x="856974" y="688291"/>
                    </a:lnTo>
                    <a:lnTo>
                      <a:pt x="0" y="688291"/>
                    </a:lnTo>
                    <a:close/>
                  </a:path>
                </a:pathLst>
              </a:custGeom>
              <a:solidFill>
                <a:srgbClr val="F1EFE1"/>
              </a:solidFill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0" y="-38100"/>
                <a:ext cx="856974" cy="72639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grpSp>
          <p:nvGrpSpPr>
            <p:cNvPr name="Group 30" id="30"/>
            <p:cNvGrpSpPr/>
            <p:nvPr/>
          </p:nvGrpSpPr>
          <p:grpSpPr>
            <a:xfrm rot="0">
              <a:off x="6728280" y="1753779"/>
              <a:ext cx="4347823" cy="4230114"/>
              <a:chOff x="0" y="0"/>
              <a:chExt cx="3130550" cy="3045796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3130550" cy="3045796"/>
              </a:xfrm>
              <a:custGeom>
                <a:avLst/>
                <a:gdLst/>
                <a:ahLst/>
                <a:cxnLst/>
                <a:rect r="r" b="b" t="t" l="l"/>
                <a:pathLst>
                  <a:path h="3045796" w="3130550">
                    <a:moveTo>
                      <a:pt x="0" y="1123950"/>
                    </a:moveTo>
                    <a:lnTo>
                      <a:pt x="0" y="3045796"/>
                    </a:lnTo>
                    <a:lnTo>
                      <a:pt x="3130550" y="3045796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FD9D24"/>
              </a:solidFill>
            </p:spPr>
          </p:sp>
        </p:grpSp>
        <p:grpSp>
          <p:nvGrpSpPr>
            <p:cNvPr name="Group 32" id="32"/>
            <p:cNvGrpSpPr>
              <a:grpSpLocks noChangeAspect="true"/>
            </p:cNvGrpSpPr>
            <p:nvPr/>
          </p:nvGrpSpPr>
          <p:grpSpPr>
            <a:xfrm rot="0">
              <a:off x="6728280" y="268758"/>
              <a:ext cx="4347823" cy="4347823"/>
              <a:chOff x="0" y="0"/>
              <a:chExt cx="3282950" cy="3282950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3282950" cy="3282950"/>
              </a:xfrm>
              <a:custGeom>
                <a:avLst/>
                <a:gdLst/>
                <a:ahLst/>
                <a:cxnLst/>
                <a:rect r="r" b="b" t="t" l="l"/>
                <a:pathLst>
                  <a:path h="3282950" w="3282950">
                    <a:moveTo>
                      <a:pt x="0" y="0"/>
                    </a:moveTo>
                    <a:lnTo>
                      <a:pt x="2532380" y="0"/>
                    </a:lnTo>
                    <a:cubicBezTo>
                      <a:pt x="2946400" y="0"/>
                      <a:pt x="3282950" y="336550"/>
                      <a:pt x="3282950" y="750570"/>
                    </a:cubicBezTo>
                    <a:lnTo>
                      <a:pt x="3282950" y="750570"/>
                    </a:lnTo>
                    <a:lnTo>
                      <a:pt x="3282950" y="3282950"/>
                    </a:lnTo>
                    <a:lnTo>
                      <a:pt x="3282950" y="3282950"/>
                    </a:lnTo>
                    <a:lnTo>
                      <a:pt x="0" y="3282950"/>
                    </a:lnTo>
                    <a:lnTo>
                      <a:pt x="0" y="328295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/>
                <a:stretch>
                  <a:fillRect l="-12942" t="-16040" r="-7758" b="-3454"/>
                </a:stretch>
              </a:blipFill>
            </p:spPr>
          </p:sp>
        </p:grpSp>
        <p:grpSp>
          <p:nvGrpSpPr>
            <p:cNvPr name="Group 34" id="34"/>
            <p:cNvGrpSpPr/>
            <p:nvPr/>
          </p:nvGrpSpPr>
          <p:grpSpPr>
            <a:xfrm rot="0">
              <a:off x="6728280" y="7819658"/>
              <a:ext cx="4338431" cy="893163"/>
              <a:chOff x="0" y="0"/>
              <a:chExt cx="856974" cy="176427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856974" cy="176427"/>
              </a:xfrm>
              <a:custGeom>
                <a:avLst/>
                <a:gdLst/>
                <a:ahLst/>
                <a:cxnLst/>
                <a:rect r="r" b="b" t="t" l="l"/>
                <a:pathLst>
                  <a:path h="176427" w="856974">
                    <a:moveTo>
                      <a:pt x="0" y="0"/>
                    </a:moveTo>
                    <a:lnTo>
                      <a:pt x="856974" y="0"/>
                    </a:lnTo>
                    <a:lnTo>
                      <a:pt x="856974" y="176427"/>
                    </a:lnTo>
                    <a:lnTo>
                      <a:pt x="0" y="176427"/>
                    </a:lnTo>
                    <a:close/>
                  </a:path>
                </a:pathLst>
              </a:custGeom>
              <a:solidFill>
                <a:srgbClr val="6C94AF"/>
              </a:solidFill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0" y="-38100"/>
                <a:ext cx="856974" cy="21452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sp>
          <p:nvSpPr>
            <p:cNvPr name="Freeform 37" id="37"/>
            <p:cNvSpPr/>
            <p:nvPr/>
          </p:nvSpPr>
          <p:spPr>
            <a:xfrm flipH="false" flipV="false" rot="0">
              <a:off x="6981897" y="7945810"/>
              <a:ext cx="640860" cy="640860"/>
            </a:xfrm>
            <a:custGeom>
              <a:avLst/>
              <a:gdLst/>
              <a:ahLst/>
              <a:cxnLst/>
              <a:rect r="r" b="b" t="t" l="l"/>
              <a:pathLst>
                <a:path h="640860" w="640860">
                  <a:moveTo>
                    <a:pt x="0" y="0"/>
                  </a:moveTo>
                  <a:lnTo>
                    <a:pt x="640860" y="0"/>
                  </a:lnTo>
                  <a:lnTo>
                    <a:pt x="640860" y="640860"/>
                  </a:lnTo>
                  <a:lnTo>
                    <a:pt x="0" y="6408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38" id="38"/>
            <p:cNvGrpSpPr/>
            <p:nvPr/>
          </p:nvGrpSpPr>
          <p:grpSpPr>
            <a:xfrm rot="0">
              <a:off x="6728280" y="5972440"/>
              <a:ext cx="4338431" cy="893163"/>
              <a:chOff x="0" y="0"/>
              <a:chExt cx="856974" cy="176427"/>
            </a:xfrm>
          </p:grpSpPr>
          <p:sp>
            <p:nvSpPr>
              <p:cNvPr name="Freeform 39" id="39"/>
              <p:cNvSpPr/>
              <p:nvPr/>
            </p:nvSpPr>
            <p:spPr>
              <a:xfrm flipH="false" flipV="false" rot="0">
                <a:off x="0" y="0"/>
                <a:ext cx="856974" cy="176427"/>
              </a:xfrm>
              <a:custGeom>
                <a:avLst/>
                <a:gdLst/>
                <a:ahLst/>
                <a:cxnLst/>
                <a:rect r="r" b="b" t="t" l="l"/>
                <a:pathLst>
                  <a:path h="176427" w="856974">
                    <a:moveTo>
                      <a:pt x="0" y="0"/>
                    </a:moveTo>
                    <a:lnTo>
                      <a:pt x="856974" y="0"/>
                    </a:lnTo>
                    <a:lnTo>
                      <a:pt x="856974" y="176427"/>
                    </a:lnTo>
                    <a:lnTo>
                      <a:pt x="0" y="176427"/>
                    </a:lnTo>
                    <a:close/>
                  </a:path>
                </a:pathLst>
              </a:custGeom>
              <a:solidFill>
                <a:srgbClr val="6C94AF"/>
              </a:solidFill>
            </p:spPr>
          </p:sp>
          <p:sp>
            <p:nvSpPr>
              <p:cNvPr name="TextBox 40" id="40"/>
              <p:cNvSpPr txBox="true"/>
              <p:nvPr/>
            </p:nvSpPr>
            <p:spPr>
              <a:xfrm>
                <a:off x="0" y="-38100"/>
                <a:ext cx="856974" cy="21452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sp>
          <p:nvSpPr>
            <p:cNvPr name="Freeform 41" id="41"/>
            <p:cNvSpPr/>
            <p:nvPr/>
          </p:nvSpPr>
          <p:spPr>
            <a:xfrm flipH="false" flipV="false" rot="0">
              <a:off x="6981897" y="6105931"/>
              <a:ext cx="640860" cy="642466"/>
            </a:xfrm>
            <a:custGeom>
              <a:avLst/>
              <a:gdLst/>
              <a:ahLst/>
              <a:cxnLst/>
              <a:rect r="r" b="b" t="t" l="l"/>
              <a:pathLst>
                <a:path h="642466" w="640860">
                  <a:moveTo>
                    <a:pt x="0" y="0"/>
                  </a:moveTo>
                  <a:lnTo>
                    <a:pt x="640860" y="0"/>
                  </a:lnTo>
                  <a:lnTo>
                    <a:pt x="640860" y="642466"/>
                  </a:lnTo>
                  <a:lnTo>
                    <a:pt x="0" y="6424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6981897" y="7008876"/>
              <a:ext cx="681765" cy="681765"/>
            </a:xfrm>
            <a:custGeom>
              <a:avLst/>
              <a:gdLst/>
              <a:ahLst/>
              <a:cxnLst/>
              <a:rect r="r" b="b" t="t" l="l"/>
              <a:pathLst>
                <a:path h="681765" w="681765">
                  <a:moveTo>
                    <a:pt x="0" y="0"/>
                  </a:moveTo>
                  <a:lnTo>
                    <a:pt x="681766" y="0"/>
                  </a:lnTo>
                  <a:lnTo>
                    <a:pt x="681766" y="681765"/>
                  </a:lnTo>
                  <a:lnTo>
                    <a:pt x="0" y="6817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43" id="43"/>
            <p:cNvSpPr txBox="true"/>
            <p:nvPr/>
          </p:nvSpPr>
          <p:spPr>
            <a:xfrm rot="0">
              <a:off x="7795610" y="8102424"/>
              <a:ext cx="3059100" cy="3113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60"/>
                </a:lnSpc>
              </a:pPr>
              <a:r>
                <a:rPr lang="en-US" sz="1400" b="true">
                  <a:solidFill>
                    <a:srgbClr val="FFFFFF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gbuckfink@wmbeck.com</a:t>
              </a:r>
            </a:p>
          </p:txBody>
        </p:sp>
        <p:sp>
          <p:nvSpPr>
            <p:cNvPr name="TextBox 44" id="44"/>
            <p:cNvSpPr txBox="true"/>
            <p:nvPr/>
          </p:nvSpPr>
          <p:spPr>
            <a:xfrm rot="0">
              <a:off x="7816063" y="6190676"/>
              <a:ext cx="2203771" cy="4185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645"/>
                </a:lnSpc>
              </a:pPr>
              <a:r>
                <a:rPr lang="en-US" sz="1889" b="true">
                  <a:solidFill>
                    <a:srgbClr val="FFFFFF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403-854-8047</a:t>
              </a:r>
            </a:p>
          </p:txBody>
        </p:sp>
        <p:sp>
          <p:nvSpPr>
            <p:cNvPr name="TextBox 45" id="45"/>
            <p:cNvSpPr txBox="true"/>
            <p:nvPr/>
          </p:nvSpPr>
          <p:spPr>
            <a:xfrm rot="0">
              <a:off x="7816063" y="6974331"/>
              <a:ext cx="2807250" cy="6985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100"/>
                </a:lnSpc>
              </a:pPr>
              <a:r>
                <a:rPr lang="en-US" sz="1500" b="true">
                  <a:solidFill>
                    <a:srgbClr val="00395C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825-638-2200</a:t>
              </a:r>
            </a:p>
            <a:p>
              <a:pPr algn="l">
                <a:lnSpc>
                  <a:spcPts val="2100"/>
                </a:lnSpc>
              </a:pPr>
              <a:r>
                <a:rPr lang="en-US" sz="1500" b="true">
                  <a:solidFill>
                    <a:srgbClr val="00395C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888-437-1100 (TF)</a:t>
              </a:r>
            </a:p>
          </p:txBody>
        </p:sp>
        <p:sp>
          <p:nvSpPr>
            <p:cNvPr name="TextBox 46" id="46"/>
            <p:cNvSpPr txBox="true"/>
            <p:nvPr/>
          </p:nvSpPr>
          <p:spPr>
            <a:xfrm rot="0">
              <a:off x="6855089" y="5021838"/>
              <a:ext cx="4084814" cy="6453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97"/>
                </a:lnSpc>
              </a:pPr>
              <a:r>
                <a:rPr lang="en-US" sz="1679" b="true">
                  <a:solidFill>
                    <a:srgbClr val="FFFFFF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Garrett Buckfink</a:t>
              </a:r>
            </a:p>
            <a:p>
              <a:pPr algn="ctr">
                <a:lnSpc>
                  <a:spcPts val="1897"/>
                </a:lnSpc>
              </a:pPr>
              <a:r>
                <a:rPr lang="en-US" sz="1679" i="true">
                  <a:solidFill>
                    <a:srgbClr val="FFFFFF"/>
                  </a:solidFill>
                  <a:latin typeface="Aileron Italics"/>
                  <a:ea typeface="Aileron Italics"/>
                  <a:cs typeface="Aileron Italics"/>
                  <a:sym typeface="Aileron Italics"/>
                </a:rPr>
                <a:t>Life &amp; Group Insurance Advisor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F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684976" y="8658293"/>
            <a:ext cx="14918048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3755451" y="496692"/>
            <a:ext cx="2847573" cy="1227853"/>
          </a:xfrm>
          <a:custGeom>
            <a:avLst/>
            <a:gdLst/>
            <a:ahLst/>
            <a:cxnLst/>
            <a:rect r="r" b="b" t="t" l="l"/>
            <a:pathLst>
              <a:path h="1227853" w="2847573">
                <a:moveTo>
                  <a:pt x="0" y="0"/>
                </a:moveTo>
                <a:lnTo>
                  <a:pt x="2847573" y="0"/>
                </a:lnTo>
                <a:lnTo>
                  <a:pt x="2847573" y="1227852"/>
                </a:lnTo>
                <a:lnTo>
                  <a:pt x="0" y="12278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013797" y="2170227"/>
            <a:ext cx="14589226" cy="6021341"/>
            <a:chOff x="0" y="0"/>
            <a:chExt cx="9356561" cy="386168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356561" cy="3861688"/>
            </a:xfrm>
            <a:custGeom>
              <a:avLst/>
              <a:gdLst/>
              <a:ahLst/>
              <a:cxnLst/>
              <a:rect r="r" b="b" t="t" l="l"/>
              <a:pathLst>
                <a:path h="3861688" w="9356561">
                  <a:moveTo>
                    <a:pt x="0" y="0"/>
                  </a:moveTo>
                  <a:lnTo>
                    <a:pt x="9356561" y="0"/>
                  </a:lnTo>
                  <a:lnTo>
                    <a:pt x="9356561" y="3861688"/>
                  </a:lnTo>
                  <a:lnTo>
                    <a:pt x="0" y="3861688"/>
                  </a:lnTo>
                  <a:close/>
                </a:path>
              </a:pathLst>
            </a:custGeom>
            <a:solidFill>
              <a:srgbClr val="F4F4F4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029975" y="2314780"/>
            <a:ext cx="10228049" cy="5753278"/>
          </a:xfrm>
          <a:custGeom>
            <a:avLst/>
            <a:gdLst/>
            <a:ahLst/>
            <a:cxnLst/>
            <a:rect r="r" b="b" t="t" l="l"/>
            <a:pathLst>
              <a:path h="5753278" w="10228049">
                <a:moveTo>
                  <a:pt x="0" y="0"/>
                </a:moveTo>
                <a:lnTo>
                  <a:pt x="10228050" y="0"/>
                </a:lnTo>
                <a:lnTo>
                  <a:pt x="10228050" y="5753277"/>
                </a:lnTo>
                <a:lnTo>
                  <a:pt x="0" y="57532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684976" y="846339"/>
            <a:ext cx="9573923" cy="878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5600" b="true">
                <a:solidFill>
                  <a:srgbClr val="00395C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What are the risks?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4778904" y="8886538"/>
            <a:ext cx="1824120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 spc="40">
                <a:solidFill>
                  <a:srgbClr val="00395C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18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684976" y="9046876"/>
            <a:ext cx="4025984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36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Wilson M. Beck Insurance Services</a:t>
            </a:r>
          </a:p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36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May 29, 2025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758562" y="9046876"/>
            <a:ext cx="4105581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b="true" sz="1800" spc="36">
                <a:solidFill>
                  <a:srgbClr val="00395C"/>
                </a:solidFill>
                <a:latin typeface="Aileron Bold"/>
                <a:ea typeface="Aileron Bold"/>
                <a:cs typeface="Aileron Bold"/>
                <a:sym typeface="Aileron Bold"/>
              </a:rPr>
              <a:t>Comprehensive Insurance Coverage for Denturists in BC</a:t>
            </a:r>
          </a:p>
        </p:txBody>
      </p:sp>
      <p:grpSp>
        <p:nvGrpSpPr>
          <p:cNvPr name="Group 11" id="11"/>
          <p:cNvGrpSpPr/>
          <p:nvPr/>
        </p:nvGrpSpPr>
        <p:grpSpPr>
          <a:xfrm rot="-5400000">
            <a:off x="-1161284" y="5016486"/>
            <a:ext cx="6021341" cy="328821"/>
            <a:chOff x="0" y="0"/>
            <a:chExt cx="3861688" cy="21088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861688" cy="210884"/>
            </a:xfrm>
            <a:custGeom>
              <a:avLst/>
              <a:gdLst/>
              <a:ahLst/>
              <a:cxnLst/>
              <a:rect r="r" b="b" t="t" l="l"/>
              <a:pathLst>
                <a:path h="210884" w="3861688">
                  <a:moveTo>
                    <a:pt x="0" y="0"/>
                  </a:moveTo>
                  <a:lnTo>
                    <a:pt x="3861688" y="0"/>
                  </a:lnTo>
                  <a:lnTo>
                    <a:pt x="3861688" y="210884"/>
                  </a:lnTo>
                  <a:lnTo>
                    <a:pt x="0" y="210884"/>
                  </a:lnTo>
                  <a:close/>
                </a:path>
              </a:pathLst>
            </a:custGeom>
            <a:solidFill>
              <a:srgbClr val="FFBD59"/>
            </a:solidFill>
          </p:spPr>
        </p:sp>
      </p:grp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F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684976" y="8658293"/>
            <a:ext cx="14918048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3755451" y="496692"/>
            <a:ext cx="2847573" cy="1227853"/>
          </a:xfrm>
          <a:custGeom>
            <a:avLst/>
            <a:gdLst/>
            <a:ahLst/>
            <a:cxnLst/>
            <a:rect r="r" b="b" t="t" l="l"/>
            <a:pathLst>
              <a:path h="1227853" w="2847573">
                <a:moveTo>
                  <a:pt x="0" y="0"/>
                </a:moveTo>
                <a:lnTo>
                  <a:pt x="2847573" y="0"/>
                </a:lnTo>
                <a:lnTo>
                  <a:pt x="2847573" y="1227852"/>
                </a:lnTo>
                <a:lnTo>
                  <a:pt x="0" y="12278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-5400000">
            <a:off x="-1161284" y="5016486"/>
            <a:ext cx="6021341" cy="328821"/>
            <a:chOff x="0" y="0"/>
            <a:chExt cx="3861688" cy="21088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861688" cy="210884"/>
            </a:xfrm>
            <a:custGeom>
              <a:avLst/>
              <a:gdLst/>
              <a:ahLst/>
              <a:cxnLst/>
              <a:rect r="r" b="b" t="t" l="l"/>
              <a:pathLst>
                <a:path h="210884" w="3861688">
                  <a:moveTo>
                    <a:pt x="0" y="0"/>
                  </a:moveTo>
                  <a:lnTo>
                    <a:pt x="3861688" y="0"/>
                  </a:lnTo>
                  <a:lnTo>
                    <a:pt x="3861688" y="210884"/>
                  </a:lnTo>
                  <a:lnTo>
                    <a:pt x="0" y="210884"/>
                  </a:lnTo>
                  <a:close/>
                </a:path>
              </a:pathLst>
            </a:custGeom>
            <a:solidFill>
              <a:srgbClr val="FFBD59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2013797" y="2170227"/>
            <a:ext cx="14589226" cy="6021341"/>
            <a:chOff x="0" y="0"/>
            <a:chExt cx="9356561" cy="386168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356561" cy="3861688"/>
            </a:xfrm>
            <a:custGeom>
              <a:avLst/>
              <a:gdLst/>
              <a:ahLst/>
              <a:cxnLst/>
              <a:rect r="r" b="b" t="t" l="l"/>
              <a:pathLst>
                <a:path h="3861688" w="9356561">
                  <a:moveTo>
                    <a:pt x="0" y="0"/>
                  </a:moveTo>
                  <a:lnTo>
                    <a:pt x="9356561" y="0"/>
                  </a:lnTo>
                  <a:lnTo>
                    <a:pt x="9356561" y="3861688"/>
                  </a:lnTo>
                  <a:lnTo>
                    <a:pt x="0" y="3861688"/>
                  </a:lnTo>
                  <a:close/>
                </a:path>
              </a:pathLst>
            </a:custGeom>
            <a:solidFill>
              <a:srgbClr val="F4F4F4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3493371" y="3008082"/>
            <a:ext cx="11301259" cy="3305618"/>
          </a:xfrm>
          <a:custGeom>
            <a:avLst/>
            <a:gdLst/>
            <a:ahLst/>
            <a:cxnLst/>
            <a:rect r="r" b="b" t="t" l="l"/>
            <a:pathLst>
              <a:path h="3305618" w="11301259">
                <a:moveTo>
                  <a:pt x="0" y="0"/>
                </a:moveTo>
                <a:lnTo>
                  <a:pt x="11301258" y="0"/>
                </a:lnTo>
                <a:lnTo>
                  <a:pt x="11301258" y="3305618"/>
                </a:lnTo>
                <a:lnTo>
                  <a:pt x="0" y="33056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684976" y="846339"/>
            <a:ext cx="9573923" cy="878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5600" b="true">
                <a:solidFill>
                  <a:srgbClr val="00395C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Why Illness Coverage?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778904" y="8886538"/>
            <a:ext cx="1824120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 spc="40">
                <a:solidFill>
                  <a:srgbClr val="00395C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19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684976" y="9046876"/>
            <a:ext cx="4025984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36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Wilson M. Beck Insurance Services</a:t>
            </a:r>
          </a:p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36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May 29, 2025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758562" y="9046876"/>
            <a:ext cx="4105581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b="true" sz="1800" spc="36">
                <a:solidFill>
                  <a:srgbClr val="00395C"/>
                </a:solidFill>
                <a:latin typeface="Aileron Bold"/>
                <a:ea typeface="Aileron Bold"/>
                <a:cs typeface="Aileron Bold"/>
                <a:sym typeface="Aileron Bold"/>
              </a:rPr>
              <a:t>Comprehensive Insurance Coverage for Denturists in BC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493371" y="6515648"/>
            <a:ext cx="11301259" cy="763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These stats are shocking; Technology has people living longer, but this also means the chances of illnesses and conditions are substantially higher. 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F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684976" y="8658293"/>
            <a:ext cx="14918048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3755451" y="496692"/>
            <a:ext cx="2847573" cy="1227853"/>
          </a:xfrm>
          <a:custGeom>
            <a:avLst/>
            <a:gdLst/>
            <a:ahLst/>
            <a:cxnLst/>
            <a:rect r="r" b="b" t="t" l="l"/>
            <a:pathLst>
              <a:path h="1227853" w="2847573">
                <a:moveTo>
                  <a:pt x="0" y="0"/>
                </a:moveTo>
                <a:lnTo>
                  <a:pt x="2847573" y="0"/>
                </a:lnTo>
                <a:lnTo>
                  <a:pt x="2847573" y="1227852"/>
                </a:lnTo>
                <a:lnTo>
                  <a:pt x="0" y="12278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-5400000">
            <a:off x="-1161284" y="5016486"/>
            <a:ext cx="6021341" cy="328821"/>
            <a:chOff x="0" y="0"/>
            <a:chExt cx="3861688" cy="21088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861688" cy="210884"/>
            </a:xfrm>
            <a:custGeom>
              <a:avLst/>
              <a:gdLst/>
              <a:ahLst/>
              <a:cxnLst/>
              <a:rect r="r" b="b" t="t" l="l"/>
              <a:pathLst>
                <a:path h="210884" w="3861688">
                  <a:moveTo>
                    <a:pt x="0" y="0"/>
                  </a:moveTo>
                  <a:lnTo>
                    <a:pt x="3861688" y="0"/>
                  </a:lnTo>
                  <a:lnTo>
                    <a:pt x="3861688" y="210884"/>
                  </a:lnTo>
                  <a:lnTo>
                    <a:pt x="0" y="210884"/>
                  </a:lnTo>
                  <a:close/>
                </a:path>
              </a:pathLst>
            </a:custGeom>
            <a:solidFill>
              <a:srgbClr val="FFBD59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2013797" y="2170227"/>
            <a:ext cx="14589226" cy="6021341"/>
            <a:chOff x="0" y="0"/>
            <a:chExt cx="9356561" cy="386168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356561" cy="3861688"/>
            </a:xfrm>
            <a:custGeom>
              <a:avLst/>
              <a:gdLst/>
              <a:ahLst/>
              <a:cxnLst/>
              <a:rect r="r" b="b" t="t" l="l"/>
              <a:pathLst>
                <a:path h="3861688" w="9356561">
                  <a:moveTo>
                    <a:pt x="0" y="0"/>
                  </a:moveTo>
                  <a:lnTo>
                    <a:pt x="9356561" y="0"/>
                  </a:lnTo>
                  <a:lnTo>
                    <a:pt x="9356561" y="3861688"/>
                  </a:lnTo>
                  <a:lnTo>
                    <a:pt x="0" y="3861688"/>
                  </a:lnTo>
                  <a:close/>
                </a:path>
              </a:pathLst>
            </a:custGeom>
            <a:solidFill>
              <a:srgbClr val="F4F4F4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2473843" y="2490334"/>
            <a:ext cx="14129181" cy="5748858"/>
            <a:chOff x="0" y="0"/>
            <a:chExt cx="18838907" cy="7665145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334992"/>
              <a:ext cx="6995160" cy="6995160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29513" y="0"/>
                    </a:moveTo>
                    <a:lnTo>
                      <a:pt x="783287" y="0"/>
                    </a:lnTo>
                    <a:cubicBezTo>
                      <a:pt x="799586" y="0"/>
                      <a:pt x="812800" y="13214"/>
                      <a:pt x="812800" y="29513"/>
                    </a:cubicBezTo>
                    <a:lnTo>
                      <a:pt x="812800" y="783287"/>
                    </a:lnTo>
                    <a:cubicBezTo>
                      <a:pt x="812800" y="799586"/>
                      <a:pt x="799586" y="812800"/>
                      <a:pt x="783287" y="812800"/>
                    </a:cubicBezTo>
                    <a:lnTo>
                      <a:pt x="29513" y="812800"/>
                    </a:lnTo>
                    <a:cubicBezTo>
                      <a:pt x="13214" y="812800"/>
                      <a:pt x="0" y="799586"/>
                      <a:pt x="0" y="783287"/>
                    </a:cubicBezTo>
                    <a:lnTo>
                      <a:pt x="0" y="29513"/>
                    </a:lnTo>
                    <a:cubicBezTo>
                      <a:pt x="0" y="13214"/>
                      <a:pt x="13214" y="0"/>
                      <a:pt x="29513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39370" t="0" r="-10722" b="0"/>
                </a:stretch>
              </a:blipFill>
            </p:spPr>
          </p:sp>
        </p:grpSp>
        <p:grpSp>
          <p:nvGrpSpPr>
            <p:cNvPr name="Group 11" id="11"/>
            <p:cNvGrpSpPr/>
            <p:nvPr/>
          </p:nvGrpSpPr>
          <p:grpSpPr>
            <a:xfrm rot="0">
              <a:off x="11843747" y="334992"/>
              <a:ext cx="6995160" cy="6995160"/>
              <a:chOff x="0" y="0"/>
              <a:chExt cx="812800" cy="8128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29513" y="0"/>
                    </a:moveTo>
                    <a:lnTo>
                      <a:pt x="783287" y="0"/>
                    </a:lnTo>
                    <a:cubicBezTo>
                      <a:pt x="799586" y="0"/>
                      <a:pt x="812800" y="13214"/>
                      <a:pt x="812800" y="29513"/>
                    </a:cubicBezTo>
                    <a:lnTo>
                      <a:pt x="812800" y="783287"/>
                    </a:lnTo>
                    <a:cubicBezTo>
                      <a:pt x="812800" y="799586"/>
                      <a:pt x="799586" y="812800"/>
                      <a:pt x="783287" y="812800"/>
                    </a:cubicBezTo>
                    <a:lnTo>
                      <a:pt x="29513" y="812800"/>
                    </a:lnTo>
                    <a:cubicBezTo>
                      <a:pt x="13214" y="812800"/>
                      <a:pt x="0" y="799586"/>
                      <a:pt x="0" y="783287"/>
                    </a:cubicBezTo>
                    <a:lnTo>
                      <a:pt x="0" y="29513"/>
                    </a:lnTo>
                    <a:cubicBezTo>
                      <a:pt x="0" y="13214"/>
                      <a:pt x="13214" y="0"/>
                      <a:pt x="29513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9580" t="0" r="-40138" b="0"/>
                </a:stretch>
              </a:blipFill>
            </p:spPr>
          </p:sp>
        </p:grpSp>
        <p:grpSp>
          <p:nvGrpSpPr>
            <p:cNvPr name="Group 13" id="13"/>
            <p:cNvGrpSpPr/>
            <p:nvPr/>
          </p:nvGrpSpPr>
          <p:grpSpPr>
            <a:xfrm rot="0">
              <a:off x="5280184" y="0"/>
              <a:ext cx="7665145" cy="7665145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26934" y="0"/>
                    </a:moveTo>
                    <a:lnTo>
                      <a:pt x="785866" y="0"/>
                    </a:lnTo>
                    <a:cubicBezTo>
                      <a:pt x="793009" y="0"/>
                      <a:pt x="799860" y="2838"/>
                      <a:pt x="804911" y="7889"/>
                    </a:cubicBezTo>
                    <a:cubicBezTo>
                      <a:pt x="809962" y="12940"/>
                      <a:pt x="812800" y="19790"/>
                      <a:pt x="812800" y="26934"/>
                    </a:cubicBezTo>
                    <a:lnTo>
                      <a:pt x="812800" y="785866"/>
                    </a:lnTo>
                    <a:cubicBezTo>
                      <a:pt x="812800" y="793009"/>
                      <a:pt x="809962" y="799860"/>
                      <a:pt x="804911" y="804911"/>
                    </a:cubicBezTo>
                    <a:cubicBezTo>
                      <a:pt x="799860" y="809962"/>
                      <a:pt x="793009" y="812800"/>
                      <a:pt x="785866" y="812800"/>
                    </a:cubicBezTo>
                    <a:lnTo>
                      <a:pt x="26934" y="812800"/>
                    </a:lnTo>
                    <a:cubicBezTo>
                      <a:pt x="19790" y="812800"/>
                      <a:pt x="12940" y="809962"/>
                      <a:pt x="7889" y="804911"/>
                    </a:cubicBezTo>
                    <a:cubicBezTo>
                      <a:pt x="2838" y="799860"/>
                      <a:pt x="0" y="793009"/>
                      <a:pt x="0" y="785866"/>
                    </a:cubicBezTo>
                    <a:lnTo>
                      <a:pt x="0" y="26934"/>
                    </a:lnTo>
                    <a:cubicBezTo>
                      <a:pt x="0" y="19790"/>
                      <a:pt x="2838" y="12940"/>
                      <a:pt x="7889" y="7889"/>
                    </a:cubicBezTo>
                    <a:cubicBezTo>
                      <a:pt x="12940" y="2838"/>
                      <a:pt x="19790" y="0"/>
                      <a:pt x="26934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36921" t="0" r="-40988" b="0"/>
                </a:stretch>
              </a:blipFill>
            </p:spPr>
          </p:sp>
        </p:grpSp>
      </p:grpSp>
      <p:sp>
        <p:nvSpPr>
          <p:cNvPr name="TextBox 15" id="15"/>
          <p:cNvSpPr txBox="true"/>
          <p:nvPr/>
        </p:nvSpPr>
        <p:spPr>
          <a:xfrm rot="0">
            <a:off x="1684976" y="857682"/>
            <a:ext cx="12070475" cy="845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70"/>
              </a:lnSpc>
            </a:pPr>
            <a:r>
              <a:rPr lang="en-US" sz="5400" b="true">
                <a:solidFill>
                  <a:srgbClr val="00395C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What is your Most Valuable Asset?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4778904" y="8886538"/>
            <a:ext cx="1824120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 spc="40">
                <a:solidFill>
                  <a:srgbClr val="00395C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20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684976" y="9046876"/>
            <a:ext cx="4025984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36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Wilson M. Beck Insurance Services</a:t>
            </a:r>
          </a:p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36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May 29, 2025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758562" y="9046876"/>
            <a:ext cx="4105581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b="true" sz="1800" spc="36">
                <a:solidFill>
                  <a:srgbClr val="00395C"/>
                </a:solidFill>
                <a:latin typeface="Aileron Bold"/>
                <a:ea typeface="Aileron Bold"/>
                <a:cs typeface="Aileron Bold"/>
                <a:sym typeface="Aileron Bold"/>
              </a:rPr>
              <a:t>Comprehensive Insurance Coverage for Denturists in BC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F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684976" y="8658293"/>
            <a:ext cx="14918048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3755451" y="496692"/>
            <a:ext cx="2847573" cy="1227853"/>
          </a:xfrm>
          <a:custGeom>
            <a:avLst/>
            <a:gdLst/>
            <a:ahLst/>
            <a:cxnLst/>
            <a:rect r="r" b="b" t="t" l="l"/>
            <a:pathLst>
              <a:path h="1227853" w="2847573">
                <a:moveTo>
                  <a:pt x="0" y="0"/>
                </a:moveTo>
                <a:lnTo>
                  <a:pt x="2847573" y="0"/>
                </a:lnTo>
                <a:lnTo>
                  <a:pt x="2847573" y="1227852"/>
                </a:lnTo>
                <a:lnTo>
                  <a:pt x="0" y="12278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-5400000">
            <a:off x="-1161284" y="5016486"/>
            <a:ext cx="6021341" cy="328821"/>
            <a:chOff x="0" y="0"/>
            <a:chExt cx="3861688" cy="21088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861688" cy="210884"/>
            </a:xfrm>
            <a:custGeom>
              <a:avLst/>
              <a:gdLst/>
              <a:ahLst/>
              <a:cxnLst/>
              <a:rect r="r" b="b" t="t" l="l"/>
              <a:pathLst>
                <a:path h="210884" w="3861688">
                  <a:moveTo>
                    <a:pt x="0" y="0"/>
                  </a:moveTo>
                  <a:lnTo>
                    <a:pt x="3861688" y="0"/>
                  </a:lnTo>
                  <a:lnTo>
                    <a:pt x="3861688" y="210884"/>
                  </a:lnTo>
                  <a:lnTo>
                    <a:pt x="0" y="210884"/>
                  </a:lnTo>
                  <a:close/>
                </a:path>
              </a:pathLst>
            </a:custGeom>
            <a:solidFill>
              <a:srgbClr val="FFBD59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2013797" y="2170227"/>
            <a:ext cx="14589226" cy="6021341"/>
            <a:chOff x="0" y="0"/>
            <a:chExt cx="9356561" cy="386168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356561" cy="3861688"/>
            </a:xfrm>
            <a:custGeom>
              <a:avLst/>
              <a:gdLst/>
              <a:ahLst/>
              <a:cxnLst/>
              <a:rect r="r" b="b" t="t" l="l"/>
              <a:pathLst>
                <a:path h="3861688" w="9356561">
                  <a:moveTo>
                    <a:pt x="0" y="0"/>
                  </a:moveTo>
                  <a:lnTo>
                    <a:pt x="9356561" y="0"/>
                  </a:lnTo>
                  <a:lnTo>
                    <a:pt x="9356561" y="3861688"/>
                  </a:lnTo>
                  <a:lnTo>
                    <a:pt x="0" y="3861688"/>
                  </a:lnTo>
                  <a:close/>
                </a:path>
              </a:pathLst>
            </a:custGeom>
            <a:solidFill>
              <a:srgbClr val="F4F4F4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3728236" y="2398773"/>
            <a:ext cx="11160349" cy="5585292"/>
          </a:xfrm>
          <a:custGeom>
            <a:avLst/>
            <a:gdLst/>
            <a:ahLst/>
            <a:cxnLst/>
            <a:rect r="r" b="b" t="t" l="l"/>
            <a:pathLst>
              <a:path h="5585292" w="11160349">
                <a:moveTo>
                  <a:pt x="0" y="0"/>
                </a:moveTo>
                <a:lnTo>
                  <a:pt x="11160349" y="0"/>
                </a:lnTo>
                <a:lnTo>
                  <a:pt x="11160349" y="5585291"/>
                </a:lnTo>
                <a:lnTo>
                  <a:pt x="0" y="55852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4145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684976" y="846339"/>
            <a:ext cx="9573923" cy="878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5600" b="true">
                <a:solidFill>
                  <a:srgbClr val="00395C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Your Most Valuable Asset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778904" y="8886538"/>
            <a:ext cx="1824120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 spc="40">
                <a:solidFill>
                  <a:srgbClr val="00395C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21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684976" y="9046876"/>
            <a:ext cx="4025984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36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Wilson M. Beck Insurance Services</a:t>
            </a:r>
          </a:p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36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May 29, 2025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758562" y="9046876"/>
            <a:ext cx="4105581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b="true" sz="1800" spc="36">
                <a:solidFill>
                  <a:srgbClr val="00395C"/>
                </a:solidFill>
                <a:latin typeface="Aileron Bold"/>
                <a:ea typeface="Aileron Bold"/>
                <a:cs typeface="Aileron Bold"/>
                <a:sym typeface="Aileron Bold"/>
              </a:rPr>
              <a:t>Comprehensive Insurance Coverage for Denturists in BC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F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684976" y="8658293"/>
            <a:ext cx="14918048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1684976" y="3420371"/>
            <a:ext cx="14918048" cy="5166628"/>
            <a:chOff x="0" y="0"/>
            <a:chExt cx="3929033" cy="136075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929033" cy="1360758"/>
            </a:xfrm>
            <a:custGeom>
              <a:avLst/>
              <a:gdLst/>
              <a:ahLst/>
              <a:cxnLst/>
              <a:rect r="r" b="b" t="t" l="l"/>
              <a:pathLst>
                <a:path h="1360758" w="3929033">
                  <a:moveTo>
                    <a:pt x="0" y="0"/>
                  </a:moveTo>
                  <a:lnTo>
                    <a:pt x="3929033" y="0"/>
                  </a:lnTo>
                  <a:lnTo>
                    <a:pt x="3929033" y="1360758"/>
                  </a:lnTo>
                  <a:lnTo>
                    <a:pt x="0" y="1360758"/>
                  </a:lnTo>
                  <a:close/>
                </a:path>
              </a:pathLst>
            </a:custGeom>
            <a:solidFill>
              <a:srgbClr val="00395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929033" cy="13988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3755451" y="874914"/>
            <a:ext cx="2847573" cy="1227853"/>
          </a:xfrm>
          <a:custGeom>
            <a:avLst/>
            <a:gdLst/>
            <a:ahLst/>
            <a:cxnLst/>
            <a:rect r="r" b="b" t="t" l="l"/>
            <a:pathLst>
              <a:path h="1227853" w="2847573">
                <a:moveTo>
                  <a:pt x="0" y="0"/>
                </a:moveTo>
                <a:lnTo>
                  <a:pt x="2847573" y="0"/>
                </a:lnTo>
                <a:lnTo>
                  <a:pt x="2847573" y="1227853"/>
                </a:lnTo>
                <a:lnTo>
                  <a:pt x="0" y="12278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8062500" y="3504640"/>
            <a:ext cx="6174977" cy="4998091"/>
            <a:chOff x="0" y="0"/>
            <a:chExt cx="3960220" cy="320544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960220" cy="3205444"/>
            </a:xfrm>
            <a:custGeom>
              <a:avLst/>
              <a:gdLst/>
              <a:ahLst/>
              <a:cxnLst/>
              <a:rect r="r" b="b" t="t" l="l"/>
              <a:pathLst>
                <a:path h="3205444" w="3960220">
                  <a:moveTo>
                    <a:pt x="0" y="0"/>
                  </a:moveTo>
                  <a:lnTo>
                    <a:pt x="3960220" y="0"/>
                  </a:lnTo>
                  <a:lnTo>
                    <a:pt x="3960220" y="3205444"/>
                  </a:lnTo>
                  <a:lnTo>
                    <a:pt x="0" y="3205444"/>
                  </a:lnTo>
                  <a:close/>
                </a:path>
              </a:pathLst>
            </a:custGeom>
            <a:solidFill>
              <a:srgbClr val="F4F4F4"/>
            </a:solidFill>
          </p:spPr>
        </p:sp>
      </p:grpSp>
      <p:grpSp>
        <p:nvGrpSpPr>
          <p:cNvPr name="Group 9" id="9"/>
          <p:cNvGrpSpPr/>
          <p:nvPr/>
        </p:nvGrpSpPr>
        <p:grpSpPr>
          <a:xfrm rot="-10800000">
            <a:off x="1684976" y="3057367"/>
            <a:ext cx="12552501" cy="315379"/>
            <a:chOff x="0" y="0"/>
            <a:chExt cx="8050341" cy="20226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050340" cy="202263"/>
            </a:xfrm>
            <a:custGeom>
              <a:avLst/>
              <a:gdLst/>
              <a:ahLst/>
              <a:cxnLst/>
              <a:rect r="r" b="b" t="t" l="l"/>
              <a:pathLst>
                <a:path h="202263" w="8050340">
                  <a:moveTo>
                    <a:pt x="0" y="0"/>
                  </a:moveTo>
                  <a:lnTo>
                    <a:pt x="8050340" y="0"/>
                  </a:lnTo>
                  <a:lnTo>
                    <a:pt x="8050340" y="202263"/>
                  </a:lnTo>
                  <a:lnTo>
                    <a:pt x="0" y="202263"/>
                  </a:lnTo>
                  <a:close/>
                </a:path>
              </a:pathLst>
            </a:custGeom>
            <a:solidFill>
              <a:srgbClr val="FFBD59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2431070" y="3420371"/>
            <a:ext cx="4867015" cy="5166628"/>
            <a:chOff x="0" y="0"/>
            <a:chExt cx="812800" cy="86283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62836"/>
            </a:xfrm>
            <a:custGeom>
              <a:avLst/>
              <a:gdLst/>
              <a:ahLst/>
              <a:cxnLst/>
              <a:rect r="r" b="b" t="t" l="l"/>
              <a:pathLst>
                <a:path h="862836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62836"/>
                  </a:lnTo>
                  <a:lnTo>
                    <a:pt x="0" y="862836"/>
                  </a:lnTo>
                  <a:close/>
                </a:path>
              </a:pathLst>
            </a:custGeom>
            <a:blipFill>
              <a:blip r:embed="rId3"/>
              <a:stretch>
                <a:fillRect l="-33937" t="0" r="-25296" b="0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14415242" y="4900597"/>
            <a:ext cx="1994341" cy="2037641"/>
          </a:xfrm>
          <a:custGeom>
            <a:avLst/>
            <a:gdLst/>
            <a:ahLst/>
            <a:cxnLst/>
            <a:rect r="r" b="b" t="t" l="l"/>
            <a:pathLst>
              <a:path h="2037641" w="1994341">
                <a:moveTo>
                  <a:pt x="0" y="0"/>
                </a:moveTo>
                <a:lnTo>
                  <a:pt x="1994341" y="0"/>
                </a:lnTo>
                <a:lnTo>
                  <a:pt x="1994341" y="2037640"/>
                </a:lnTo>
                <a:lnTo>
                  <a:pt x="0" y="20376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4778904" y="8886538"/>
            <a:ext cx="1824120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 spc="40">
                <a:solidFill>
                  <a:srgbClr val="00395C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22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684976" y="9046876"/>
            <a:ext cx="2945770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36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Wilson M. Beck Insurance Services Inc.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684976" y="1118728"/>
            <a:ext cx="12070475" cy="758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800" b="true">
                <a:solidFill>
                  <a:srgbClr val="00395C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Protecting your Most Valuable Asset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963217" y="9046876"/>
            <a:ext cx="3099282" cy="620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36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Insurance 101 Seminar</a:t>
            </a:r>
          </a:p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b="true" sz="1800" spc="36">
                <a:solidFill>
                  <a:srgbClr val="00395C"/>
                </a:solidFill>
                <a:latin typeface="Aileron Bold"/>
                <a:ea typeface="Aileron Bold"/>
                <a:cs typeface="Aileron Bold"/>
                <a:sym typeface="Aileron Bold"/>
              </a:rPr>
              <a:t>March 6th, 2025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209782" y="3650114"/>
            <a:ext cx="5880412" cy="3695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799" indent="-215899" lvl="1">
              <a:lnSpc>
                <a:spcPts val="2999"/>
              </a:lnSpc>
              <a:buFont typeface="Arial"/>
              <a:buChar char="•"/>
            </a:pPr>
            <a:r>
              <a:rPr lang="en-US" sz="1999" spc="3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Your ability to earn an inc</a:t>
            </a:r>
            <a:r>
              <a:rPr lang="en-US" sz="1999" spc="3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ome is your biggest asset. Your home, car, toys etc. - they all mean nothing if you can’t afford to keep them. Without the proper coverage you could be extremely exposed.</a:t>
            </a:r>
          </a:p>
          <a:p>
            <a:pPr algn="l">
              <a:lnSpc>
                <a:spcPts val="2999"/>
              </a:lnSpc>
            </a:pPr>
          </a:p>
          <a:p>
            <a:pPr algn="l" marL="431799" indent="-215899" lvl="1">
              <a:lnSpc>
                <a:spcPts val="2999"/>
              </a:lnSpc>
              <a:buFont typeface="Arial"/>
              <a:buChar char="•"/>
            </a:pPr>
            <a:r>
              <a:rPr lang="en-US" sz="1999" spc="39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Denturists fit under executive class for occupation, which means the cost to set up a plan ensuring your financial safety would be very affordable!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F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684976" y="8658293"/>
            <a:ext cx="14918048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3755451" y="257700"/>
            <a:ext cx="2847573" cy="1227853"/>
          </a:xfrm>
          <a:custGeom>
            <a:avLst/>
            <a:gdLst/>
            <a:ahLst/>
            <a:cxnLst/>
            <a:rect r="r" b="b" t="t" l="l"/>
            <a:pathLst>
              <a:path h="1227853" w="2847573">
                <a:moveTo>
                  <a:pt x="0" y="0"/>
                </a:moveTo>
                <a:lnTo>
                  <a:pt x="2847573" y="0"/>
                </a:lnTo>
                <a:lnTo>
                  <a:pt x="2847573" y="1227853"/>
                </a:lnTo>
                <a:lnTo>
                  <a:pt x="0" y="12278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-5400000">
            <a:off x="-1161284" y="5016486"/>
            <a:ext cx="6021341" cy="328821"/>
            <a:chOff x="0" y="0"/>
            <a:chExt cx="3861688" cy="21088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861688" cy="210884"/>
            </a:xfrm>
            <a:custGeom>
              <a:avLst/>
              <a:gdLst/>
              <a:ahLst/>
              <a:cxnLst/>
              <a:rect r="r" b="b" t="t" l="l"/>
              <a:pathLst>
                <a:path h="210884" w="3861688">
                  <a:moveTo>
                    <a:pt x="0" y="0"/>
                  </a:moveTo>
                  <a:lnTo>
                    <a:pt x="3861688" y="0"/>
                  </a:lnTo>
                  <a:lnTo>
                    <a:pt x="3861688" y="210884"/>
                  </a:lnTo>
                  <a:lnTo>
                    <a:pt x="0" y="210884"/>
                  </a:lnTo>
                  <a:close/>
                </a:path>
              </a:pathLst>
            </a:custGeom>
            <a:solidFill>
              <a:srgbClr val="FFBD59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2013797" y="2170227"/>
            <a:ext cx="14589226" cy="6021341"/>
            <a:chOff x="0" y="0"/>
            <a:chExt cx="9356561" cy="386168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356561" cy="3861688"/>
            </a:xfrm>
            <a:custGeom>
              <a:avLst/>
              <a:gdLst/>
              <a:ahLst/>
              <a:cxnLst/>
              <a:rect r="r" b="b" t="t" l="l"/>
              <a:pathLst>
                <a:path h="3861688" w="9356561">
                  <a:moveTo>
                    <a:pt x="0" y="0"/>
                  </a:moveTo>
                  <a:lnTo>
                    <a:pt x="9356561" y="0"/>
                  </a:lnTo>
                  <a:lnTo>
                    <a:pt x="9356561" y="3861688"/>
                  </a:lnTo>
                  <a:lnTo>
                    <a:pt x="0" y="3861688"/>
                  </a:lnTo>
                  <a:close/>
                </a:path>
              </a:pathLst>
            </a:custGeom>
            <a:solidFill>
              <a:srgbClr val="F4F4F4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8313475" y="1766309"/>
            <a:ext cx="6585522" cy="6754381"/>
          </a:xfrm>
          <a:custGeom>
            <a:avLst/>
            <a:gdLst/>
            <a:ahLst/>
            <a:cxnLst/>
            <a:rect r="r" b="b" t="t" l="l"/>
            <a:pathLst>
              <a:path h="6754381" w="6585522">
                <a:moveTo>
                  <a:pt x="0" y="0"/>
                </a:moveTo>
                <a:lnTo>
                  <a:pt x="6585522" y="0"/>
                </a:lnTo>
                <a:lnTo>
                  <a:pt x="6585522" y="6754382"/>
                </a:lnTo>
                <a:lnTo>
                  <a:pt x="0" y="67543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684976" y="578773"/>
            <a:ext cx="9573923" cy="878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5600" b="true">
                <a:solidFill>
                  <a:srgbClr val="00395C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Health and Dental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778904" y="8886538"/>
            <a:ext cx="1824120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 spc="40">
                <a:solidFill>
                  <a:srgbClr val="00395C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23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684976" y="9046876"/>
            <a:ext cx="4025984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36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Wilson M. Beck Insurance Services</a:t>
            </a:r>
          </a:p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36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May 29, 2025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758562" y="9046876"/>
            <a:ext cx="4105581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b="true" sz="1800" spc="36">
                <a:solidFill>
                  <a:srgbClr val="00395C"/>
                </a:solidFill>
                <a:latin typeface="Aileron Bold"/>
                <a:ea typeface="Aileron Bold"/>
                <a:cs typeface="Aileron Bold"/>
                <a:sym typeface="Aileron Bold"/>
              </a:rPr>
              <a:t>Comprehensive Insurance Coverage for Denturists in BC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503292" y="4547552"/>
            <a:ext cx="5045720" cy="1153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79"/>
              </a:lnSpc>
            </a:pPr>
            <a:r>
              <a:rPr lang="en-US" sz="2199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A quick overview of our premier package, which is all guaranteed issue with NO underwriting!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F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684976" y="8658293"/>
            <a:ext cx="14918048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3755451" y="257700"/>
            <a:ext cx="2847573" cy="1227853"/>
          </a:xfrm>
          <a:custGeom>
            <a:avLst/>
            <a:gdLst/>
            <a:ahLst/>
            <a:cxnLst/>
            <a:rect r="r" b="b" t="t" l="l"/>
            <a:pathLst>
              <a:path h="1227853" w="2847573">
                <a:moveTo>
                  <a:pt x="0" y="0"/>
                </a:moveTo>
                <a:lnTo>
                  <a:pt x="2847573" y="0"/>
                </a:lnTo>
                <a:lnTo>
                  <a:pt x="2847573" y="1227853"/>
                </a:lnTo>
                <a:lnTo>
                  <a:pt x="0" y="12278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-5400000">
            <a:off x="-1161284" y="5016486"/>
            <a:ext cx="6021341" cy="328821"/>
            <a:chOff x="0" y="0"/>
            <a:chExt cx="3861688" cy="21088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861688" cy="210884"/>
            </a:xfrm>
            <a:custGeom>
              <a:avLst/>
              <a:gdLst/>
              <a:ahLst/>
              <a:cxnLst/>
              <a:rect r="r" b="b" t="t" l="l"/>
              <a:pathLst>
                <a:path h="210884" w="3861688">
                  <a:moveTo>
                    <a:pt x="0" y="0"/>
                  </a:moveTo>
                  <a:lnTo>
                    <a:pt x="3861688" y="0"/>
                  </a:lnTo>
                  <a:lnTo>
                    <a:pt x="3861688" y="210884"/>
                  </a:lnTo>
                  <a:lnTo>
                    <a:pt x="0" y="210884"/>
                  </a:lnTo>
                  <a:close/>
                </a:path>
              </a:pathLst>
            </a:custGeom>
            <a:solidFill>
              <a:srgbClr val="FFBD59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2013797" y="2170227"/>
            <a:ext cx="14589226" cy="6021341"/>
            <a:chOff x="0" y="0"/>
            <a:chExt cx="9356561" cy="386168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356561" cy="3861688"/>
            </a:xfrm>
            <a:custGeom>
              <a:avLst/>
              <a:gdLst/>
              <a:ahLst/>
              <a:cxnLst/>
              <a:rect r="r" b="b" t="t" l="l"/>
              <a:pathLst>
                <a:path h="3861688" w="9356561">
                  <a:moveTo>
                    <a:pt x="0" y="0"/>
                  </a:moveTo>
                  <a:lnTo>
                    <a:pt x="9356561" y="0"/>
                  </a:lnTo>
                  <a:lnTo>
                    <a:pt x="9356561" y="3861688"/>
                  </a:lnTo>
                  <a:lnTo>
                    <a:pt x="0" y="3861688"/>
                  </a:lnTo>
                  <a:close/>
                </a:path>
              </a:pathLst>
            </a:custGeom>
            <a:solidFill>
              <a:srgbClr val="F4F4F4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0214052" y="1892695"/>
            <a:ext cx="4965185" cy="6576404"/>
          </a:xfrm>
          <a:custGeom>
            <a:avLst/>
            <a:gdLst/>
            <a:ahLst/>
            <a:cxnLst/>
            <a:rect r="r" b="b" t="t" l="l"/>
            <a:pathLst>
              <a:path h="6576404" w="4965185">
                <a:moveTo>
                  <a:pt x="0" y="0"/>
                </a:moveTo>
                <a:lnTo>
                  <a:pt x="4965185" y="0"/>
                </a:lnTo>
                <a:lnTo>
                  <a:pt x="4965185" y="6576404"/>
                </a:lnTo>
                <a:lnTo>
                  <a:pt x="0" y="65764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684976" y="578773"/>
            <a:ext cx="9573923" cy="878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5600" b="true">
                <a:solidFill>
                  <a:srgbClr val="00395C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Getting Your Own Quote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778904" y="8886538"/>
            <a:ext cx="1824120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 spc="40">
                <a:solidFill>
                  <a:srgbClr val="00395C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24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684976" y="9046876"/>
            <a:ext cx="4025984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36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Wilson M. Beck Insurance Services</a:t>
            </a:r>
          </a:p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36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May 29, 2025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758562" y="9046876"/>
            <a:ext cx="4105581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b="true" sz="1800" spc="36">
                <a:solidFill>
                  <a:srgbClr val="00395C"/>
                </a:solidFill>
                <a:latin typeface="Aileron Bold"/>
                <a:ea typeface="Aileron Bold"/>
                <a:cs typeface="Aileron Bold"/>
                <a:sym typeface="Aileron Bold"/>
              </a:rPr>
              <a:t>Comprehensive Insurance Coverage for Denturists in BC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502255" y="2580640"/>
            <a:ext cx="6956922" cy="5087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Just click the Instant Quote button and you’ll immediately see the cost of your plan based on your age and family status. The application only takes a few minutes — and just a few clicks — to complete.</a:t>
            </a:r>
          </a:p>
          <a:p>
            <a:pPr algn="l">
              <a:lnSpc>
                <a:spcPts val="1679"/>
              </a:lnSpc>
            </a:pP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If you have questions or need support at any point, my contact info will be right there to help guide you.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One of the best parts? There’s no medical information required to qualify.</a:t>
            </a:r>
          </a:p>
          <a:p>
            <a:pPr algn="l">
              <a:lnSpc>
                <a:spcPts val="1679"/>
              </a:lnSpc>
            </a:pP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Nobody enjoys paying out of pocket for health expenses — this plan helps reduce those costs. And if you’re self-employed, your premiums may even be tax-deductible.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F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684976" y="8658293"/>
            <a:ext cx="14918048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3755451" y="874914"/>
            <a:ext cx="2847573" cy="1227853"/>
          </a:xfrm>
          <a:custGeom>
            <a:avLst/>
            <a:gdLst/>
            <a:ahLst/>
            <a:cxnLst/>
            <a:rect r="r" b="b" t="t" l="l"/>
            <a:pathLst>
              <a:path h="1227853" w="2847573">
                <a:moveTo>
                  <a:pt x="0" y="0"/>
                </a:moveTo>
                <a:lnTo>
                  <a:pt x="2847573" y="0"/>
                </a:lnTo>
                <a:lnTo>
                  <a:pt x="2847573" y="1227853"/>
                </a:lnTo>
                <a:lnTo>
                  <a:pt x="0" y="12278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778904" y="8886538"/>
            <a:ext cx="1824120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 spc="40">
                <a:solidFill>
                  <a:srgbClr val="00395C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25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684976" y="1265394"/>
            <a:ext cx="11863444" cy="758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800" b="true">
                <a:solidFill>
                  <a:srgbClr val="00395C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Key Points and Takeaways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684976" y="9046876"/>
            <a:ext cx="4025984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36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Wilson M. Beck Insurance Services</a:t>
            </a:r>
          </a:p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36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May 29, 2025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758562" y="9046876"/>
            <a:ext cx="4105581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b="true" sz="1800" spc="36">
                <a:solidFill>
                  <a:srgbClr val="00395C"/>
                </a:solidFill>
                <a:latin typeface="Aileron Bold"/>
                <a:ea typeface="Aileron Bold"/>
                <a:cs typeface="Aileron Bold"/>
                <a:sym typeface="Aileron Bold"/>
              </a:rPr>
              <a:t>Comprehensive Insurance Coverage for Denturists in BC</a:t>
            </a:r>
          </a:p>
        </p:txBody>
      </p:sp>
      <p:grpSp>
        <p:nvGrpSpPr>
          <p:cNvPr name="Group 8" id="8"/>
          <p:cNvGrpSpPr/>
          <p:nvPr/>
        </p:nvGrpSpPr>
        <p:grpSpPr>
          <a:xfrm rot="1626628">
            <a:off x="6120172" y="5306086"/>
            <a:ext cx="1543050" cy="1543050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FD9D24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4283058" y="3880059"/>
            <a:ext cx="2383364" cy="2318411"/>
            <a:chOff x="0" y="0"/>
            <a:chExt cx="664340" cy="64623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4339" cy="646235"/>
            </a:xfrm>
            <a:custGeom>
              <a:avLst/>
              <a:gdLst/>
              <a:ahLst/>
              <a:cxnLst/>
              <a:rect r="r" b="b" t="t" l="l"/>
              <a:pathLst>
                <a:path h="646235" w="664339">
                  <a:moveTo>
                    <a:pt x="165664" y="0"/>
                  </a:moveTo>
                  <a:lnTo>
                    <a:pt x="498675" y="0"/>
                  </a:lnTo>
                  <a:cubicBezTo>
                    <a:pt x="542612" y="0"/>
                    <a:pt x="584750" y="17454"/>
                    <a:pt x="615818" y="48522"/>
                  </a:cubicBezTo>
                  <a:cubicBezTo>
                    <a:pt x="646886" y="79590"/>
                    <a:pt x="664339" y="121727"/>
                    <a:pt x="664339" y="165664"/>
                  </a:cubicBezTo>
                  <a:lnTo>
                    <a:pt x="664339" y="480570"/>
                  </a:lnTo>
                  <a:cubicBezTo>
                    <a:pt x="664339" y="524507"/>
                    <a:pt x="646886" y="566645"/>
                    <a:pt x="615818" y="597713"/>
                  </a:cubicBezTo>
                  <a:cubicBezTo>
                    <a:pt x="584750" y="628781"/>
                    <a:pt x="542612" y="646235"/>
                    <a:pt x="498675" y="646235"/>
                  </a:cubicBezTo>
                  <a:lnTo>
                    <a:pt x="165664" y="646235"/>
                  </a:lnTo>
                  <a:cubicBezTo>
                    <a:pt x="121727" y="646235"/>
                    <a:pt x="79590" y="628781"/>
                    <a:pt x="48522" y="597713"/>
                  </a:cubicBezTo>
                  <a:cubicBezTo>
                    <a:pt x="17454" y="566645"/>
                    <a:pt x="0" y="524507"/>
                    <a:pt x="0" y="480570"/>
                  </a:cubicBezTo>
                  <a:lnTo>
                    <a:pt x="0" y="165664"/>
                  </a:lnTo>
                  <a:cubicBezTo>
                    <a:pt x="0" y="121727"/>
                    <a:pt x="17454" y="79590"/>
                    <a:pt x="48522" y="48522"/>
                  </a:cubicBezTo>
                  <a:cubicBezTo>
                    <a:pt x="79590" y="17454"/>
                    <a:pt x="121727" y="0"/>
                    <a:pt x="165664" y="0"/>
                  </a:cubicBezTo>
                  <a:close/>
                </a:path>
              </a:pathLst>
            </a:custGeom>
            <a:solidFill>
              <a:srgbClr val="00395C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664340" cy="6843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5400000">
            <a:off x="8406651" y="4291505"/>
            <a:ext cx="1543050" cy="1543050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FD9D24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7988532" y="2436638"/>
            <a:ext cx="2383364" cy="2318411"/>
            <a:chOff x="0" y="0"/>
            <a:chExt cx="664340" cy="646235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64339" cy="646235"/>
            </a:xfrm>
            <a:custGeom>
              <a:avLst/>
              <a:gdLst/>
              <a:ahLst/>
              <a:cxnLst/>
              <a:rect r="r" b="b" t="t" l="l"/>
              <a:pathLst>
                <a:path h="646235" w="664339">
                  <a:moveTo>
                    <a:pt x="165664" y="0"/>
                  </a:moveTo>
                  <a:lnTo>
                    <a:pt x="498675" y="0"/>
                  </a:lnTo>
                  <a:cubicBezTo>
                    <a:pt x="542612" y="0"/>
                    <a:pt x="584750" y="17454"/>
                    <a:pt x="615818" y="48522"/>
                  </a:cubicBezTo>
                  <a:cubicBezTo>
                    <a:pt x="646886" y="79590"/>
                    <a:pt x="664339" y="121727"/>
                    <a:pt x="664339" y="165664"/>
                  </a:cubicBezTo>
                  <a:lnTo>
                    <a:pt x="664339" y="480570"/>
                  </a:lnTo>
                  <a:cubicBezTo>
                    <a:pt x="664339" y="524507"/>
                    <a:pt x="646886" y="566645"/>
                    <a:pt x="615818" y="597713"/>
                  </a:cubicBezTo>
                  <a:cubicBezTo>
                    <a:pt x="584750" y="628781"/>
                    <a:pt x="542612" y="646235"/>
                    <a:pt x="498675" y="646235"/>
                  </a:cubicBezTo>
                  <a:lnTo>
                    <a:pt x="165664" y="646235"/>
                  </a:lnTo>
                  <a:cubicBezTo>
                    <a:pt x="121727" y="646235"/>
                    <a:pt x="79590" y="628781"/>
                    <a:pt x="48522" y="597713"/>
                  </a:cubicBezTo>
                  <a:cubicBezTo>
                    <a:pt x="17454" y="566645"/>
                    <a:pt x="0" y="524507"/>
                    <a:pt x="0" y="480570"/>
                  </a:cubicBezTo>
                  <a:lnTo>
                    <a:pt x="0" y="165664"/>
                  </a:lnTo>
                  <a:cubicBezTo>
                    <a:pt x="0" y="121727"/>
                    <a:pt x="17454" y="79590"/>
                    <a:pt x="48522" y="48522"/>
                  </a:cubicBezTo>
                  <a:cubicBezTo>
                    <a:pt x="79590" y="17454"/>
                    <a:pt x="121727" y="0"/>
                    <a:pt x="165664" y="0"/>
                  </a:cubicBezTo>
                  <a:close/>
                </a:path>
              </a:pathLst>
            </a:custGeom>
            <a:solidFill>
              <a:srgbClr val="00395C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664340" cy="6843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8984294">
            <a:off x="10712723" y="5306086"/>
            <a:ext cx="1543050" cy="1543050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FD9D24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1617502" y="3880059"/>
            <a:ext cx="2383364" cy="2318411"/>
            <a:chOff x="0" y="0"/>
            <a:chExt cx="664340" cy="646235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664339" cy="646235"/>
            </a:xfrm>
            <a:custGeom>
              <a:avLst/>
              <a:gdLst/>
              <a:ahLst/>
              <a:cxnLst/>
              <a:rect r="r" b="b" t="t" l="l"/>
              <a:pathLst>
                <a:path h="646235" w="664339">
                  <a:moveTo>
                    <a:pt x="165664" y="0"/>
                  </a:moveTo>
                  <a:lnTo>
                    <a:pt x="498675" y="0"/>
                  </a:lnTo>
                  <a:cubicBezTo>
                    <a:pt x="542612" y="0"/>
                    <a:pt x="584750" y="17454"/>
                    <a:pt x="615818" y="48522"/>
                  </a:cubicBezTo>
                  <a:cubicBezTo>
                    <a:pt x="646886" y="79590"/>
                    <a:pt x="664339" y="121727"/>
                    <a:pt x="664339" y="165664"/>
                  </a:cubicBezTo>
                  <a:lnTo>
                    <a:pt x="664339" y="480570"/>
                  </a:lnTo>
                  <a:cubicBezTo>
                    <a:pt x="664339" y="524507"/>
                    <a:pt x="646886" y="566645"/>
                    <a:pt x="615818" y="597713"/>
                  </a:cubicBezTo>
                  <a:cubicBezTo>
                    <a:pt x="584750" y="628781"/>
                    <a:pt x="542612" y="646235"/>
                    <a:pt x="498675" y="646235"/>
                  </a:cubicBezTo>
                  <a:lnTo>
                    <a:pt x="165664" y="646235"/>
                  </a:lnTo>
                  <a:cubicBezTo>
                    <a:pt x="121727" y="646235"/>
                    <a:pt x="79590" y="628781"/>
                    <a:pt x="48522" y="597713"/>
                  </a:cubicBezTo>
                  <a:cubicBezTo>
                    <a:pt x="17454" y="566645"/>
                    <a:pt x="0" y="524507"/>
                    <a:pt x="0" y="480570"/>
                  </a:cubicBezTo>
                  <a:lnTo>
                    <a:pt x="0" y="165664"/>
                  </a:lnTo>
                  <a:cubicBezTo>
                    <a:pt x="0" y="121727"/>
                    <a:pt x="17454" y="79590"/>
                    <a:pt x="48522" y="48522"/>
                  </a:cubicBezTo>
                  <a:cubicBezTo>
                    <a:pt x="79590" y="17454"/>
                    <a:pt x="121727" y="0"/>
                    <a:pt x="165664" y="0"/>
                  </a:cubicBezTo>
                  <a:close/>
                </a:path>
              </a:pathLst>
            </a:custGeom>
            <a:solidFill>
              <a:srgbClr val="00395C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664340" cy="6843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4283058" y="4648739"/>
            <a:ext cx="2387441" cy="81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3000" b="true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Disability Coverage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984456" y="3005294"/>
            <a:ext cx="2387441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3000" b="true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Health</a:t>
            </a:r>
          </a:p>
          <a:p>
            <a:pPr algn="ctr">
              <a:lnSpc>
                <a:spcPts val="3150"/>
              </a:lnSpc>
            </a:pPr>
            <a:r>
              <a:rPr lang="en-US" sz="3000" b="true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and</a:t>
            </a:r>
          </a:p>
          <a:p>
            <a:pPr algn="ctr">
              <a:lnSpc>
                <a:spcPts val="3150"/>
              </a:lnSpc>
            </a:pPr>
            <a:r>
              <a:rPr lang="en-US" sz="3000" b="true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Dental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1617502" y="4648739"/>
            <a:ext cx="2387441" cy="81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3000" b="true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Life Insurance</a:t>
            </a:r>
          </a:p>
        </p:txBody>
      </p:sp>
      <p:grpSp>
        <p:nvGrpSpPr>
          <p:cNvPr name="Group 29" id="29"/>
          <p:cNvGrpSpPr/>
          <p:nvPr/>
        </p:nvGrpSpPr>
        <p:grpSpPr>
          <a:xfrm rot="0">
            <a:off x="7950280" y="6053630"/>
            <a:ext cx="2387441" cy="2383364"/>
            <a:chOff x="0" y="0"/>
            <a:chExt cx="3183254" cy="3177819"/>
          </a:xfrm>
        </p:grpSpPr>
        <p:grpSp>
          <p:nvGrpSpPr>
            <p:cNvPr name="Group 30" id="30"/>
            <p:cNvGrpSpPr/>
            <p:nvPr/>
          </p:nvGrpSpPr>
          <p:grpSpPr>
            <a:xfrm rot="0">
              <a:off x="5435" y="0"/>
              <a:ext cx="3177819" cy="3177819"/>
              <a:chOff x="0" y="0"/>
              <a:chExt cx="812800" cy="81280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C94AF"/>
              </a:solidFill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sp>
          <p:nvSpPr>
            <p:cNvPr name="TextBox 33" id="33"/>
            <p:cNvSpPr txBox="true"/>
            <p:nvPr/>
          </p:nvSpPr>
          <p:spPr>
            <a:xfrm rot="0">
              <a:off x="0" y="1055509"/>
              <a:ext cx="3183254" cy="11049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50"/>
                </a:lnSpc>
              </a:pPr>
              <a:r>
                <a:rPr lang="en-US" sz="3000" b="true">
                  <a:solidFill>
                    <a:srgbClr val="FFFFFF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Financial Protection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395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9089656" cy="3998845"/>
            <a:chOff x="0" y="0"/>
            <a:chExt cx="5027728" cy="10531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27728" cy="1053194"/>
            </a:xfrm>
            <a:custGeom>
              <a:avLst/>
              <a:gdLst/>
              <a:ahLst/>
              <a:cxnLst/>
              <a:rect r="r" b="b" t="t" l="l"/>
              <a:pathLst>
                <a:path h="1053194" w="5027728">
                  <a:moveTo>
                    <a:pt x="0" y="0"/>
                  </a:moveTo>
                  <a:lnTo>
                    <a:pt x="5027728" y="0"/>
                  </a:lnTo>
                  <a:lnTo>
                    <a:pt x="5027728" y="1053194"/>
                  </a:lnTo>
                  <a:lnTo>
                    <a:pt x="0" y="1053194"/>
                  </a:lnTo>
                  <a:close/>
                </a:path>
              </a:pathLst>
            </a:custGeom>
            <a:solidFill>
              <a:srgbClr val="F1EFE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027728" cy="10912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668617"/>
            <a:ext cx="6172674" cy="2661612"/>
          </a:xfrm>
          <a:custGeom>
            <a:avLst/>
            <a:gdLst/>
            <a:ahLst/>
            <a:cxnLst/>
            <a:rect r="r" b="b" t="t" l="l"/>
            <a:pathLst>
              <a:path h="2661612" w="6172674">
                <a:moveTo>
                  <a:pt x="0" y="0"/>
                </a:moveTo>
                <a:lnTo>
                  <a:pt x="6172674" y="0"/>
                </a:lnTo>
                <a:lnTo>
                  <a:pt x="6172674" y="2661612"/>
                </a:lnTo>
                <a:lnTo>
                  <a:pt x="0" y="2661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9144000" y="4718949"/>
            <a:ext cx="8738998" cy="3905510"/>
            <a:chOff x="0" y="0"/>
            <a:chExt cx="11651997" cy="5207346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114300"/>
              <a:ext cx="11651997" cy="12454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839"/>
                </a:lnSpc>
                <a:spcBef>
                  <a:spcPct val="0"/>
                </a:spcBef>
              </a:pPr>
              <a:r>
                <a:rPr lang="en-US" b="true" sz="5600">
                  <a:solidFill>
                    <a:srgbClr val="F1EFE1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Contact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608124"/>
              <a:ext cx="11651997" cy="35992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11"/>
                </a:lnSpc>
              </a:pPr>
              <a:r>
                <a:rPr lang="en-US" sz="2300" spc="23" b="true">
                  <a:solidFill>
                    <a:srgbClr val="F1EFE1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Wilson M. Beck Insurance Services Inc.</a:t>
              </a:r>
            </a:p>
            <a:p>
              <a:pPr algn="l">
                <a:lnSpc>
                  <a:spcPts val="3611"/>
                </a:lnSpc>
              </a:pPr>
              <a:r>
                <a:rPr lang="en-US" sz="2300" spc="23">
                  <a:solidFill>
                    <a:srgbClr val="F1EFE1"/>
                  </a:solidFill>
                  <a:latin typeface="Aileron"/>
                  <a:ea typeface="Aileron"/>
                  <a:cs typeface="Aileron"/>
                  <a:sym typeface="Aileron"/>
                </a:rPr>
                <a:t>3685 Massey Drive, Prince George, BC V2N4E6</a:t>
              </a:r>
            </a:p>
            <a:p>
              <a:pPr algn="l">
                <a:lnSpc>
                  <a:spcPts val="3611"/>
                </a:lnSpc>
              </a:pPr>
              <a:r>
                <a:rPr lang="en-US" sz="2300" spc="23" b="true">
                  <a:solidFill>
                    <a:srgbClr val="F1EFE1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Garrett Buchfink</a:t>
              </a:r>
              <a:r>
                <a:rPr lang="en-US" sz="2300" spc="23">
                  <a:solidFill>
                    <a:srgbClr val="F1EFE1"/>
                  </a:solidFill>
                  <a:latin typeface="Aileron"/>
                  <a:ea typeface="Aileron"/>
                  <a:cs typeface="Aileron"/>
                  <a:sym typeface="Aileron"/>
                </a:rPr>
                <a:t>  |  (403) 854-8047   |   gbuchfink</a:t>
              </a:r>
              <a:r>
                <a:rPr lang="en-US" sz="2300" spc="23">
                  <a:solidFill>
                    <a:srgbClr val="F1EFE1"/>
                  </a:solidFill>
                  <a:latin typeface="Aileron"/>
                  <a:ea typeface="Aileron"/>
                  <a:cs typeface="Aileron"/>
                  <a:sym typeface="Aileron"/>
                </a:rPr>
                <a:t>@wmbeck.com</a:t>
              </a:r>
            </a:p>
            <a:p>
              <a:pPr algn="l">
                <a:lnSpc>
                  <a:spcPts val="3611"/>
                </a:lnSpc>
              </a:pPr>
            </a:p>
            <a:p>
              <a:pPr algn="l">
                <a:lnSpc>
                  <a:spcPts val="3611"/>
                </a:lnSpc>
              </a:pPr>
              <a:r>
                <a:rPr lang="en-US" sz="2300" spc="23">
                  <a:solidFill>
                    <a:srgbClr val="F1EFE1"/>
                  </a:solidFill>
                  <a:latin typeface="Aileron"/>
                  <a:ea typeface="Aileron"/>
                  <a:cs typeface="Aileron"/>
                  <a:sym typeface="Aileron"/>
                </a:rPr>
                <a:t>www.wmbeck.com</a:t>
              </a:r>
            </a:p>
            <a:p>
              <a:pPr algn="l">
                <a:lnSpc>
                  <a:spcPts val="3611"/>
                </a:lnSpc>
              </a:pPr>
              <a:r>
                <a:rPr lang="en-US" sz="2300" spc="23">
                  <a:solidFill>
                    <a:srgbClr val="F1EFE1"/>
                  </a:solidFill>
                  <a:latin typeface="Aileron"/>
                  <a:ea typeface="Aileron"/>
                  <a:cs typeface="Aileron"/>
                  <a:sym typeface="Aileron"/>
                </a:rPr>
                <a:t>@wmbinsurance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028700" y="4833154"/>
            <a:ext cx="7196009" cy="1325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19"/>
              </a:lnSpc>
            </a:pPr>
            <a:r>
              <a:rPr lang="en-US" sz="3299" b="true">
                <a:solidFill>
                  <a:srgbClr val="F1EFE1"/>
                </a:solidFill>
                <a:latin typeface="Aileron Bold"/>
                <a:ea typeface="Aileron Bold"/>
                <a:cs typeface="Aileron Bold"/>
                <a:sym typeface="Aileron Bold"/>
              </a:rPr>
              <a:t>Let’s discuss your coverage needs. </a:t>
            </a:r>
          </a:p>
          <a:p>
            <a:pPr algn="l">
              <a:lnSpc>
                <a:spcPts val="1400"/>
              </a:lnSpc>
            </a:pPr>
          </a:p>
          <a:p>
            <a:pPr algn="l">
              <a:lnSpc>
                <a:spcPts val="4619"/>
              </a:lnSpc>
            </a:pPr>
            <a:r>
              <a:rPr lang="en-US" sz="3299" b="true">
                <a:solidFill>
                  <a:srgbClr val="F1EFE1"/>
                </a:solidFill>
                <a:latin typeface="Aileron Bold"/>
                <a:ea typeface="Aileron Bold"/>
                <a:cs typeface="Aileron Bold"/>
                <a:sym typeface="Aileron Bold"/>
              </a:rPr>
              <a:t>Any questions? We’re here to help!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058275" y="1432685"/>
            <a:ext cx="12424125" cy="1095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49"/>
              </a:lnSpc>
            </a:pPr>
            <a:r>
              <a:rPr lang="en-US" sz="6999" b="true">
                <a:solidFill>
                  <a:srgbClr val="00395C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QUESTIONS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778904" y="8886538"/>
            <a:ext cx="1824120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 spc="40">
                <a:solidFill>
                  <a:srgbClr val="FFFFF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26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F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684976" y="8658293"/>
            <a:ext cx="14918048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13283012" y="4282455"/>
            <a:ext cx="2642576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419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684976" y="1224562"/>
            <a:ext cx="9573923" cy="878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5600" b="true">
                <a:solidFill>
                  <a:srgbClr val="00395C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Agenda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778904" y="8886538"/>
            <a:ext cx="1824120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 spc="40">
                <a:solidFill>
                  <a:srgbClr val="00395C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02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684976" y="9046876"/>
            <a:ext cx="4025984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36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Wilson M. Beck Insurance Services</a:t>
            </a:r>
          </a:p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36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May 29, 2025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758562" y="9046876"/>
            <a:ext cx="4105581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b="true" sz="1800" spc="36">
                <a:solidFill>
                  <a:srgbClr val="00395C"/>
                </a:solidFill>
                <a:latin typeface="Aileron Bold"/>
                <a:ea typeface="Aileron Bold"/>
                <a:cs typeface="Aileron Bold"/>
                <a:sym typeface="Aileron Bold"/>
              </a:rPr>
              <a:t>Comprehensive Insurance Coverage for Denturists in BC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3755451" y="874914"/>
            <a:ext cx="2847573" cy="1227853"/>
          </a:xfrm>
          <a:custGeom>
            <a:avLst/>
            <a:gdLst/>
            <a:ahLst/>
            <a:cxnLst/>
            <a:rect r="r" b="b" t="t" l="l"/>
            <a:pathLst>
              <a:path h="1227853" w="2847573">
                <a:moveTo>
                  <a:pt x="0" y="0"/>
                </a:moveTo>
                <a:lnTo>
                  <a:pt x="2847573" y="0"/>
                </a:lnTo>
                <a:lnTo>
                  <a:pt x="2847573" y="1227853"/>
                </a:lnTo>
                <a:lnTo>
                  <a:pt x="0" y="12278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684976" y="2841956"/>
            <a:ext cx="14918048" cy="5019998"/>
            <a:chOff x="0" y="0"/>
            <a:chExt cx="19890730" cy="6693330"/>
          </a:xfrm>
        </p:grpSpPr>
        <p:grpSp>
          <p:nvGrpSpPr>
            <p:cNvPr name="Group 10" id="10"/>
            <p:cNvGrpSpPr/>
            <p:nvPr/>
          </p:nvGrpSpPr>
          <p:grpSpPr>
            <a:xfrm rot="-5400000">
              <a:off x="-2807728" y="2807728"/>
              <a:ext cx="6693330" cy="1077873"/>
              <a:chOff x="0" y="0"/>
              <a:chExt cx="3219493" cy="518457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3219493" cy="518457"/>
              </a:xfrm>
              <a:custGeom>
                <a:avLst/>
                <a:gdLst/>
                <a:ahLst/>
                <a:cxnLst/>
                <a:rect r="r" b="b" t="t" l="l"/>
                <a:pathLst>
                  <a:path h="518457" w="3219493">
                    <a:moveTo>
                      <a:pt x="0" y="0"/>
                    </a:moveTo>
                    <a:lnTo>
                      <a:pt x="3219493" y="0"/>
                    </a:lnTo>
                    <a:lnTo>
                      <a:pt x="3219493" y="518457"/>
                    </a:lnTo>
                    <a:lnTo>
                      <a:pt x="0" y="518457"/>
                    </a:lnTo>
                    <a:close/>
                  </a:path>
                </a:pathLst>
              </a:custGeom>
              <a:solidFill>
                <a:srgbClr val="FFBD59"/>
              </a:solidFill>
            </p:spPr>
          </p:sp>
        </p:grpSp>
        <p:grpSp>
          <p:nvGrpSpPr>
            <p:cNvPr name="Group 12" id="12"/>
            <p:cNvGrpSpPr/>
            <p:nvPr/>
          </p:nvGrpSpPr>
          <p:grpSpPr>
            <a:xfrm rot="0">
              <a:off x="1203758" y="14950"/>
              <a:ext cx="18686973" cy="810302"/>
              <a:chOff x="0" y="0"/>
              <a:chExt cx="8988438" cy="38975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8988437" cy="389755"/>
              </a:xfrm>
              <a:custGeom>
                <a:avLst/>
                <a:gdLst/>
                <a:ahLst/>
                <a:cxnLst/>
                <a:rect r="r" b="b" t="t" l="l"/>
                <a:pathLst>
                  <a:path h="389755" w="8988437">
                    <a:moveTo>
                      <a:pt x="0" y="0"/>
                    </a:moveTo>
                    <a:lnTo>
                      <a:pt x="8988437" y="0"/>
                    </a:lnTo>
                    <a:lnTo>
                      <a:pt x="8988437" y="389755"/>
                    </a:lnTo>
                    <a:lnTo>
                      <a:pt x="0" y="389755"/>
                    </a:lnTo>
                    <a:close/>
                  </a:path>
                </a:pathLst>
              </a:custGeom>
              <a:solidFill>
                <a:srgbClr val="F4F4F4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1392191" y="133716"/>
              <a:ext cx="13953269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Current Coverage - Mandatory Professional Liability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0">
              <a:off x="1203758" y="1088473"/>
              <a:ext cx="18686973" cy="810302"/>
              <a:chOff x="0" y="0"/>
              <a:chExt cx="8988438" cy="389755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988437" cy="389755"/>
              </a:xfrm>
              <a:custGeom>
                <a:avLst/>
                <a:gdLst/>
                <a:ahLst/>
                <a:cxnLst/>
                <a:rect r="r" b="b" t="t" l="l"/>
                <a:pathLst>
                  <a:path h="389755" w="8988437">
                    <a:moveTo>
                      <a:pt x="0" y="0"/>
                    </a:moveTo>
                    <a:lnTo>
                      <a:pt x="8988437" y="0"/>
                    </a:lnTo>
                    <a:lnTo>
                      <a:pt x="8988437" y="389755"/>
                    </a:lnTo>
                    <a:lnTo>
                      <a:pt x="0" y="389755"/>
                    </a:lnTo>
                    <a:close/>
                  </a:path>
                </a:pathLst>
              </a:custGeom>
              <a:solidFill>
                <a:srgbClr val="F4F4F4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0">
              <a:off x="1392191" y="1207239"/>
              <a:ext cx="13953269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Professional Liability - Employees &amp; Clinic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0">
              <a:off x="1203758" y="3661577"/>
              <a:ext cx="18686973" cy="810302"/>
              <a:chOff x="0" y="0"/>
              <a:chExt cx="8988438" cy="38975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8988437" cy="389755"/>
              </a:xfrm>
              <a:custGeom>
                <a:avLst/>
                <a:gdLst/>
                <a:ahLst/>
                <a:cxnLst/>
                <a:rect r="r" b="b" t="t" l="l"/>
                <a:pathLst>
                  <a:path h="389755" w="8988437">
                    <a:moveTo>
                      <a:pt x="0" y="0"/>
                    </a:moveTo>
                    <a:lnTo>
                      <a:pt x="8988437" y="0"/>
                    </a:lnTo>
                    <a:lnTo>
                      <a:pt x="8988437" y="389755"/>
                    </a:lnTo>
                    <a:lnTo>
                      <a:pt x="0" y="389755"/>
                    </a:lnTo>
                    <a:close/>
                  </a:path>
                </a:pathLst>
              </a:custGeom>
              <a:solidFill>
                <a:srgbClr val="F4F4F4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0">
              <a:off x="1392191" y="3780343"/>
              <a:ext cx="13953269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Summary</a:t>
              </a:r>
            </a:p>
          </p:txBody>
        </p:sp>
        <p:grpSp>
          <p:nvGrpSpPr>
            <p:cNvPr name="Group 21" id="21"/>
            <p:cNvGrpSpPr/>
            <p:nvPr/>
          </p:nvGrpSpPr>
          <p:grpSpPr>
            <a:xfrm rot="0">
              <a:off x="1203758" y="4742379"/>
              <a:ext cx="18686973" cy="810302"/>
              <a:chOff x="0" y="0"/>
              <a:chExt cx="8988438" cy="389755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8988437" cy="389755"/>
              </a:xfrm>
              <a:custGeom>
                <a:avLst/>
                <a:gdLst/>
                <a:ahLst/>
                <a:cxnLst/>
                <a:rect r="r" b="b" t="t" l="l"/>
                <a:pathLst>
                  <a:path h="389755" w="8988437">
                    <a:moveTo>
                      <a:pt x="0" y="0"/>
                    </a:moveTo>
                    <a:lnTo>
                      <a:pt x="8988437" y="0"/>
                    </a:lnTo>
                    <a:lnTo>
                      <a:pt x="8988437" y="389755"/>
                    </a:lnTo>
                    <a:lnTo>
                      <a:pt x="0" y="389755"/>
                    </a:lnTo>
                    <a:close/>
                  </a:path>
                </a:pathLst>
              </a:custGeom>
              <a:solidFill>
                <a:srgbClr val="F4F4F4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0">
              <a:off x="1392191" y="4861145"/>
              <a:ext cx="17460751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Group &amp; Individual Benefits</a:t>
              </a:r>
            </a:p>
          </p:txBody>
        </p:sp>
        <p:grpSp>
          <p:nvGrpSpPr>
            <p:cNvPr name="Group 24" id="24"/>
            <p:cNvGrpSpPr/>
            <p:nvPr/>
          </p:nvGrpSpPr>
          <p:grpSpPr>
            <a:xfrm rot="0">
              <a:off x="1203758" y="5819381"/>
              <a:ext cx="18686973" cy="810302"/>
              <a:chOff x="0" y="0"/>
              <a:chExt cx="8988438" cy="389755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8988437" cy="389755"/>
              </a:xfrm>
              <a:custGeom>
                <a:avLst/>
                <a:gdLst/>
                <a:ahLst/>
                <a:cxnLst/>
                <a:rect r="r" b="b" t="t" l="l"/>
                <a:pathLst>
                  <a:path h="389755" w="8988437">
                    <a:moveTo>
                      <a:pt x="0" y="0"/>
                    </a:moveTo>
                    <a:lnTo>
                      <a:pt x="8988437" y="0"/>
                    </a:lnTo>
                    <a:lnTo>
                      <a:pt x="8988437" y="389755"/>
                    </a:lnTo>
                    <a:lnTo>
                      <a:pt x="0" y="389755"/>
                    </a:lnTo>
                    <a:close/>
                  </a:path>
                </a:pathLst>
              </a:custGeom>
              <a:solidFill>
                <a:srgbClr val="F4F4F4"/>
              </a:solidFill>
            </p:spPr>
          </p:sp>
        </p:grpSp>
        <p:sp>
          <p:nvSpPr>
            <p:cNvPr name="TextBox 26" id="26"/>
            <p:cNvSpPr txBox="true"/>
            <p:nvPr/>
          </p:nvSpPr>
          <p:spPr>
            <a:xfrm rot="0">
              <a:off x="1392191" y="5938147"/>
              <a:ext cx="13953269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Questions</a:t>
              </a:r>
            </a:p>
          </p:txBody>
        </p:sp>
        <p:grpSp>
          <p:nvGrpSpPr>
            <p:cNvPr name="Group 27" id="27"/>
            <p:cNvGrpSpPr/>
            <p:nvPr/>
          </p:nvGrpSpPr>
          <p:grpSpPr>
            <a:xfrm rot="0">
              <a:off x="1203758" y="2165475"/>
              <a:ext cx="18686973" cy="1230693"/>
              <a:chOff x="0" y="0"/>
              <a:chExt cx="8988438" cy="591964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8988437" cy="591964"/>
              </a:xfrm>
              <a:custGeom>
                <a:avLst/>
                <a:gdLst/>
                <a:ahLst/>
                <a:cxnLst/>
                <a:rect r="r" b="b" t="t" l="l"/>
                <a:pathLst>
                  <a:path h="591964" w="8988437">
                    <a:moveTo>
                      <a:pt x="0" y="0"/>
                    </a:moveTo>
                    <a:lnTo>
                      <a:pt x="8988437" y="0"/>
                    </a:lnTo>
                    <a:lnTo>
                      <a:pt x="8988437" y="591964"/>
                    </a:lnTo>
                    <a:lnTo>
                      <a:pt x="0" y="591964"/>
                    </a:lnTo>
                    <a:close/>
                  </a:path>
                </a:pathLst>
              </a:custGeom>
              <a:solidFill>
                <a:srgbClr val="F4F4F4"/>
              </a:solidFill>
            </p:spPr>
          </p:sp>
        </p:grpSp>
        <p:sp>
          <p:nvSpPr>
            <p:cNvPr name="TextBox 29" id="29"/>
            <p:cNvSpPr txBox="true"/>
            <p:nvPr/>
          </p:nvSpPr>
          <p:spPr>
            <a:xfrm rot="0">
              <a:off x="1392191" y="2322341"/>
              <a:ext cx="18167437" cy="9706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2904"/>
                </a:lnSpc>
              </a:pPr>
              <a:r>
                <a:rPr lang="en-US" sz="2400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Additional Recommended Coverage - (CGL, Property, Business Interruption, Equipment Breakdown, Cyber Insurance, &amp; Directors &amp; Officers Liability. 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F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363586" y="704563"/>
            <a:ext cx="12206357" cy="7687029"/>
          </a:xfrm>
          <a:custGeom>
            <a:avLst/>
            <a:gdLst/>
            <a:ahLst/>
            <a:cxnLst/>
            <a:rect r="r" b="b" t="t" l="l"/>
            <a:pathLst>
              <a:path h="7687029" w="12206357">
                <a:moveTo>
                  <a:pt x="0" y="0"/>
                </a:moveTo>
                <a:lnTo>
                  <a:pt x="12206356" y="0"/>
                </a:lnTo>
                <a:lnTo>
                  <a:pt x="12206356" y="7687030"/>
                </a:lnTo>
                <a:lnTo>
                  <a:pt x="0" y="76870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534" r="0" b="-105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798025" y="718820"/>
            <a:ext cx="3799700" cy="3799700"/>
          </a:xfrm>
          <a:custGeom>
            <a:avLst/>
            <a:gdLst/>
            <a:ahLst/>
            <a:cxnLst/>
            <a:rect r="r" b="b" t="t" l="l"/>
            <a:pathLst>
              <a:path h="3799700" w="3799700">
                <a:moveTo>
                  <a:pt x="0" y="0"/>
                </a:moveTo>
                <a:lnTo>
                  <a:pt x="3799700" y="0"/>
                </a:lnTo>
                <a:lnTo>
                  <a:pt x="3799700" y="3799700"/>
                </a:lnTo>
                <a:lnTo>
                  <a:pt x="0" y="37997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-8100000">
            <a:off x="-6196009" y="2897128"/>
            <a:ext cx="21119189" cy="10569246"/>
            <a:chOff x="0" y="0"/>
            <a:chExt cx="33252581" cy="1664148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3252581" cy="16641487"/>
            </a:xfrm>
            <a:custGeom>
              <a:avLst/>
              <a:gdLst/>
              <a:ahLst/>
              <a:cxnLst/>
              <a:rect r="r" b="b" t="t" l="l"/>
              <a:pathLst>
                <a:path h="16641487" w="33252581">
                  <a:moveTo>
                    <a:pt x="0" y="0"/>
                  </a:moveTo>
                  <a:lnTo>
                    <a:pt x="33252581" y="0"/>
                  </a:lnTo>
                  <a:lnTo>
                    <a:pt x="33252581" y="16641487"/>
                  </a:lnTo>
                  <a:lnTo>
                    <a:pt x="0" y="16641487"/>
                  </a:lnTo>
                  <a:close/>
                </a:path>
              </a:pathLst>
            </a:custGeom>
            <a:solidFill>
              <a:srgbClr val="F1EFE1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009641" y="1124482"/>
            <a:ext cx="2847573" cy="1227853"/>
          </a:xfrm>
          <a:custGeom>
            <a:avLst/>
            <a:gdLst/>
            <a:ahLst/>
            <a:cxnLst/>
            <a:rect r="r" b="b" t="t" l="l"/>
            <a:pathLst>
              <a:path h="1227853" w="2847573">
                <a:moveTo>
                  <a:pt x="0" y="0"/>
                </a:moveTo>
                <a:lnTo>
                  <a:pt x="2847574" y="0"/>
                </a:lnTo>
                <a:lnTo>
                  <a:pt x="2847574" y="1227852"/>
                </a:lnTo>
                <a:lnTo>
                  <a:pt x="0" y="12278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AutoShape 7" id="7"/>
          <p:cNvSpPr/>
          <p:nvPr/>
        </p:nvSpPr>
        <p:spPr>
          <a:xfrm>
            <a:off x="1009641" y="8663055"/>
            <a:ext cx="15593382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8" id="8"/>
          <p:cNvSpPr txBox="true"/>
          <p:nvPr/>
        </p:nvSpPr>
        <p:spPr>
          <a:xfrm rot="0">
            <a:off x="1028700" y="4836842"/>
            <a:ext cx="7021238" cy="2920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399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We are proud to work with the Denturist Association, supporting their members with tailored insurance solutions that reflect the unique needs of oral health professionals. This experience has given us a deep understanding of the risks, challenges, and priorities that practitioners in the dental field face every day.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3406187"/>
            <a:ext cx="7617871" cy="878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5600" b="true">
                <a:solidFill>
                  <a:srgbClr val="00395C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Introduction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778904" y="8886538"/>
            <a:ext cx="1824120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 spc="40">
                <a:solidFill>
                  <a:srgbClr val="00395C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03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9046876"/>
            <a:ext cx="4025984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36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Wilson M. Beck Insurance Services</a:t>
            </a:r>
          </a:p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36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May 29, 2025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102286" y="9046876"/>
            <a:ext cx="4105581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b="true" sz="1800" spc="36">
                <a:solidFill>
                  <a:srgbClr val="00395C"/>
                </a:solidFill>
                <a:latin typeface="Aileron Bold"/>
                <a:ea typeface="Aileron Bold"/>
                <a:cs typeface="Aileron Bold"/>
                <a:sym typeface="Aileron Bold"/>
              </a:rPr>
              <a:t>Comprehensive Insurance Coverage for Denturists in BC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F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684976" y="8658293"/>
            <a:ext cx="14918048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3755451" y="874914"/>
            <a:ext cx="2847573" cy="1227853"/>
          </a:xfrm>
          <a:custGeom>
            <a:avLst/>
            <a:gdLst/>
            <a:ahLst/>
            <a:cxnLst/>
            <a:rect r="r" b="b" t="t" l="l"/>
            <a:pathLst>
              <a:path h="1227853" w="2847573">
                <a:moveTo>
                  <a:pt x="0" y="0"/>
                </a:moveTo>
                <a:lnTo>
                  <a:pt x="2847573" y="0"/>
                </a:lnTo>
                <a:lnTo>
                  <a:pt x="2847573" y="1227853"/>
                </a:lnTo>
                <a:lnTo>
                  <a:pt x="0" y="12278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5951013" y="8886538"/>
            <a:ext cx="652011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 spc="40">
                <a:solidFill>
                  <a:srgbClr val="00395C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04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684976" y="865389"/>
            <a:ext cx="12070475" cy="758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800" b="true">
                <a:solidFill>
                  <a:srgbClr val="00395C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Current Coverage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684976" y="1527366"/>
            <a:ext cx="10464952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039"/>
              </a:lnSpc>
            </a:pPr>
            <a:r>
              <a:rPr lang="en-US" b="true" sz="3599">
                <a:solidFill>
                  <a:srgbClr val="6C94AF"/>
                </a:solidFill>
                <a:latin typeface="Aileron Bold"/>
                <a:ea typeface="Aileron Bold"/>
                <a:cs typeface="Aileron Bold"/>
                <a:sym typeface="Aileron Bold"/>
              </a:rPr>
              <a:t>Mandatory Professional Liability 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684976" y="2538431"/>
            <a:ext cx="14918048" cy="5684197"/>
            <a:chOff x="0" y="0"/>
            <a:chExt cx="19890730" cy="7578929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690092"/>
              <a:ext cx="19890730" cy="6888837"/>
              <a:chOff x="0" y="0"/>
              <a:chExt cx="3929033" cy="1360758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3929033" cy="1360758"/>
              </a:xfrm>
              <a:custGeom>
                <a:avLst/>
                <a:gdLst/>
                <a:ahLst/>
                <a:cxnLst/>
                <a:rect r="r" b="b" t="t" l="l"/>
                <a:pathLst>
                  <a:path h="1360758" w="3929033">
                    <a:moveTo>
                      <a:pt x="0" y="0"/>
                    </a:moveTo>
                    <a:lnTo>
                      <a:pt x="3929033" y="0"/>
                    </a:lnTo>
                    <a:lnTo>
                      <a:pt x="3929033" y="1360758"/>
                    </a:lnTo>
                    <a:lnTo>
                      <a:pt x="0" y="1360758"/>
                    </a:lnTo>
                    <a:close/>
                  </a:path>
                </a:pathLst>
              </a:custGeom>
              <a:solidFill>
                <a:srgbClr val="00395C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38100"/>
                <a:ext cx="3929033" cy="139885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-10800000">
              <a:off x="0" y="0"/>
              <a:ext cx="16071714" cy="420505"/>
              <a:chOff x="0" y="0"/>
              <a:chExt cx="7730498" cy="202263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7730498" cy="202263"/>
              </a:xfrm>
              <a:custGeom>
                <a:avLst/>
                <a:gdLst/>
                <a:ahLst/>
                <a:cxnLst/>
                <a:rect r="r" b="b" t="t" l="l"/>
                <a:pathLst>
                  <a:path h="202263" w="7730498">
                    <a:moveTo>
                      <a:pt x="0" y="0"/>
                    </a:moveTo>
                    <a:lnTo>
                      <a:pt x="7730498" y="0"/>
                    </a:lnTo>
                    <a:lnTo>
                      <a:pt x="7730498" y="202263"/>
                    </a:lnTo>
                    <a:lnTo>
                      <a:pt x="0" y="202263"/>
                    </a:lnTo>
                    <a:close/>
                  </a:path>
                </a:pathLst>
              </a:custGeom>
              <a:solidFill>
                <a:srgbClr val="FFBD59"/>
              </a:solidFill>
            </p:spPr>
          </p:sp>
        </p:grpSp>
        <p:grpSp>
          <p:nvGrpSpPr>
            <p:cNvPr name="Group 13" id="13"/>
            <p:cNvGrpSpPr/>
            <p:nvPr/>
          </p:nvGrpSpPr>
          <p:grpSpPr>
            <a:xfrm rot="0">
              <a:off x="0" y="636021"/>
              <a:ext cx="16071714" cy="6662222"/>
              <a:chOff x="0" y="0"/>
              <a:chExt cx="7730498" cy="320453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7730498" cy="3204530"/>
              </a:xfrm>
              <a:custGeom>
                <a:avLst/>
                <a:gdLst/>
                <a:ahLst/>
                <a:cxnLst/>
                <a:rect r="r" b="b" t="t" l="l"/>
                <a:pathLst>
                  <a:path h="3204530" w="7730498">
                    <a:moveTo>
                      <a:pt x="0" y="0"/>
                    </a:moveTo>
                    <a:lnTo>
                      <a:pt x="7730498" y="0"/>
                    </a:lnTo>
                    <a:lnTo>
                      <a:pt x="7730498" y="3204530"/>
                    </a:lnTo>
                    <a:lnTo>
                      <a:pt x="0" y="3204530"/>
                    </a:lnTo>
                    <a:close/>
                  </a:path>
                </a:pathLst>
              </a:custGeom>
              <a:solidFill>
                <a:srgbClr val="F4F4F4"/>
              </a:solidFill>
            </p:spPr>
          </p:sp>
        </p:grpSp>
        <p:sp>
          <p:nvSpPr>
            <p:cNvPr name="Freeform 15" id="15"/>
            <p:cNvSpPr/>
            <p:nvPr/>
          </p:nvSpPr>
          <p:spPr>
            <a:xfrm flipH="false" flipV="false" rot="0">
              <a:off x="16544214" y="2697237"/>
              <a:ext cx="2896269" cy="2874547"/>
            </a:xfrm>
            <a:custGeom>
              <a:avLst/>
              <a:gdLst/>
              <a:ahLst/>
              <a:cxnLst/>
              <a:rect r="r" b="b" t="t" l="l"/>
              <a:pathLst>
                <a:path h="2874547" w="2896269">
                  <a:moveTo>
                    <a:pt x="0" y="0"/>
                  </a:moveTo>
                  <a:lnTo>
                    <a:pt x="2896269" y="0"/>
                  </a:lnTo>
                  <a:lnTo>
                    <a:pt x="2896269" y="2874547"/>
                  </a:lnTo>
                  <a:lnTo>
                    <a:pt x="0" y="28745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329629" y="1006178"/>
              <a:ext cx="15412456" cy="41985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474979" indent="-237490" lvl="1">
                <a:lnSpc>
                  <a:spcPts val="3607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Professional Liability Insurance is required for all practicing denturists in BC</a:t>
              </a:r>
            </a:p>
            <a:p>
              <a:pPr algn="just" marL="474979" indent="-237490" lvl="1">
                <a:lnSpc>
                  <a:spcPts val="3607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Mandated by the College of Denturists of BC as a condition of licensure</a:t>
              </a:r>
            </a:p>
            <a:p>
              <a:pPr algn="just" marL="474979" indent="-237490" lvl="1">
                <a:lnSpc>
                  <a:spcPts val="3607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Protects the individual practitioner from claims of:</a:t>
              </a:r>
            </a:p>
            <a:p>
              <a:pPr algn="just" marL="949959" indent="-316653" lvl="2">
                <a:lnSpc>
                  <a:spcPts val="3607"/>
                </a:lnSpc>
                <a:buFont typeface="Arial"/>
                <a:buChar char="⚬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Professional negligence</a:t>
              </a:r>
            </a:p>
            <a:p>
              <a:pPr algn="just" marL="949959" indent="-316653" lvl="2">
                <a:lnSpc>
                  <a:spcPts val="3607"/>
                </a:lnSpc>
                <a:buFont typeface="Arial"/>
                <a:buChar char="⚬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Errors or omissions in the course of treatment</a:t>
              </a:r>
            </a:p>
            <a:p>
              <a:pPr algn="just" marL="474979" indent="-237490" lvl="1">
                <a:lnSpc>
                  <a:spcPts val="3607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Required Minimum Coverage: $2 million per claim</a:t>
              </a:r>
            </a:p>
            <a:p>
              <a:pPr algn="just" marL="474979" indent="-237490" lvl="1">
                <a:lnSpc>
                  <a:spcPts val="3607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Must be maintained continuously, including during any leave or part-time status</a:t>
              </a: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684976" y="9046876"/>
            <a:ext cx="4025984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36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Wilson M. Beck Insurance Services</a:t>
            </a:r>
          </a:p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36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May 29, 2025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758562" y="9046876"/>
            <a:ext cx="4105581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b="true" sz="1800" spc="36">
                <a:solidFill>
                  <a:srgbClr val="00395C"/>
                </a:solidFill>
                <a:latin typeface="Aileron Bold"/>
                <a:ea typeface="Aileron Bold"/>
                <a:cs typeface="Aileron Bold"/>
                <a:sym typeface="Aileron Bold"/>
              </a:rPr>
              <a:t>Comprehensive Insurance Coverage for Denturists in BC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F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684976" y="8658293"/>
            <a:ext cx="14918048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3755451" y="874914"/>
            <a:ext cx="2847573" cy="1227853"/>
          </a:xfrm>
          <a:custGeom>
            <a:avLst/>
            <a:gdLst/>
            <a:ahLst/>
            <a:cxnLst/>
            <a:rect r="r" b="b" t="t" l="l"/>
            <a:pathLst>
              <a:path h="1227853" w="2847573">
                <a:moveTo>
                  <a:pt x="0" y="0"/>
                </a:moveTo>
                <a:lnTo>
                  <a:pt x="2847573" y="0"/>
                </a:lnTo>
                <a:lnTo>
                  <a:pt x="2847573" y="1227853"/>
                </a:lnTo>
                <a:lnTo>
                  <a:pt x="0" y="12278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5951013" y="8886538"/>
            <a:ext cx="652011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 spc="40">
                <a:solidFill>
                  <a:srgbClr val="00395C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05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684976" y="1118728"/>
            <a:ext cx="12070475" cy="758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800" b="true">
                <a:solidFill>
                  <a:srgbClr val="00395C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Professional Liability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684976" y="1780705"/>
            <a:ext cx="10464952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039"/>
              </a:lnSpc>
            </a:pPr>
            <a:r>
              <a:rPr lang="en-US" b="true" sz="3599">
                <a:solidFill>
                  <a:srgbClr val="6C94AF"/>
                </a:solidFill>
                <a:latin typeface="Aileron Bold"/>
                <a:ea typeface="Aileron Bold"/>
                <a:cs typeface="Aileron Bold"/>
                <a:sym typeface="Aileron Bold"/>
              </a:rPr>
              <a:t>Employees &amp; Clinic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684976" y="2538431"/>
            <a:ext cx="14918048" cy="5684197"/>
            <a:chOff x="0" y="0"/>
            <a:chExt cx="19890730" cy="7578929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690092"/>
              <a:ext cx="19890730" cy="6888837"/>
              <a:chOff x="0" y="0"/>
              <a:chExt cx="3929033" cy="1360758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3929033" cy="1360758"/>
              </a:xfrm>
              <a:custGeom>
                <a:avLst/>
                <a:gdLst/>
                <a:ahLst/>
                <a:cxnLst/>
                <a:rect r="r" b="b" t="t" l="l"/>
                <a:pathLst>
                  <a:path h="1360758" w="3929033">
                    <a:moveTo>
                      <a:pt x="0" y="0"/>
                    </a:moveTo>
                    <a:lnTo>
                      <a:pt x="3929033" y="0"/>
                    </a:lnTo>
                    <a:lnTo>
                      <a:pt x="3929033" y="1360758"/>
                    </a:lnTo>
                    <a:lnTo>
                      <a:pt x="0" y="1360758"/>
                    </a:lnTo>
                    <a:close/>
                  </a:path>
                </a:pathLst>
              </a:custGeom>
              <a:solidFill>
                <a:srgbClr val="00395C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38100"/>
                <a:ext cx="3929033" cy="139885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-10800000">
              <a:off x="0" y="0"/>
              <a:ext cx="16071714" cy="420505"/>
              <a:chOff x="0" y="0"/>
              <a:chExt cx="7730498" cy="202263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7730498" cy="202263"/>
              </a:xfrm>
              <a:custGeom>
                <a:avLst/>
                <a:gdLst/>
                <a:ahLst/>
                <a:cxnLst/>
                <a:rect r="r" b="b" t="t" l="l"/>
                <a:pathLst>
                  <a:path h="202263" w="7730498">
                    <a:moveTo>
                      <a:pt x="0" y="0"/>
                    </a:moveTo>
                    <a:lnTo>
                      <a:pt x="7730498" y="0"/>
                    </a:lnTo>
                    <a:lnTo>
                      <a:pt x="7730498" y="202263"/>
                    </a:lnTo>
                    <a:lnTo>
                      <a:pt x="0" y="202263"/>
                    </a:lnTo>
                    <a:close/>
                  </a:path>
                </a:pathLst>
              </a:custGeom>
              <a:solidFill>
                <a:srgbClr val="FFBD59"/>
              </a:solidFill>
            </p:spPr>
          </p:sp>
        </p:grpSp>
        <p:grpSp>
          <p:nvGrpSpPr>
            <p:cNvPr name="Group 13" id="13"/>
            <p:cNvGrpSpPr/>
            <p:nvPr/>
          </p:nvGrpSpPr>
          <p:grpSpPr>
            <a:xfrm rot="0">
              <a:off x="0" y="636021"/>
              <a:ext cx="16071714" cy="6662222"/>
              <a:chOff x="0" y="0"/>
              <a:chExt cx="7730498" cy="320453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7730498" cy="3204530"/>
              </a:xfrm>
              <a:custGeom>
                <a:avLst/>
                <a:gdLst/>
                <a:ahLst/>
                <a:cxnLst/>
                <a:rect r="r" b="b" t="t" l="l"/>
                <a:pathLst>
                  <a:path h="3204530" w="7730498">
                    <a:moveTo>
                      <a:pt x="0" y="0"/>
                    </a:moveTo>
                    <a:lnTo>
                      <a:pt x="7730498" y="0"/>
                    </a:lnTo>
                    <a:lnTo>
                      <a:pt x="7730498" y="3204530"/>
                    </a:lnTo>
                    <a:lnTo>
                      <a:pt x="0" y="3204530"/>
                    </a:lnTo>
                    <a:close/>
                  </a:path>
                </a:pathLst>
              </a:custGeom>
              <a:solidFill>
                <a:srgbClr val="F4F4F4"/>
              </a:solidFill>
            </p:spPr>
          </p:sp>
        </p:grpSp>
        <p:sp>
          <p:nvSpPr>
            <p:cNvPr name="Freeform 15" id="15"/>
            <p:cNvSpPr/>
            <p:nvPr/>
          </p:nvSpPr>
          <p:spPr>
            <a:xfrm flipH="false" flipV="false" rot="0">
              <a:off x="16339708" y="2787608"/>
              <a:ext cx="3305281" cy="2693804"/>
            </a:xfrm>
            <a:custGeom>
              <a:avLst/>
              <a:gdLst/>
              <a:ahLst/>
              <a:cxnLst/>
              <a:rect r="r" b="b" t="t" l="l"/>
              <a:pathLst>
                <a:path h="2693804" w="3305281">
                  <a:moveTo>
                    <a:pt x="0" y="0"/>
                  </a:moveTo>
                  <a:lnTo>
                    <a:pt x="3305281" y="0"/>
                  </a:lnTo>
                  <a:lnTo>
                    <a:pt x="3305281" y="2693804"/>
                  </a:lnTo>
                  <a:lnTo>
                    <a:pt x="0" y="2693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329629" y="1006178"/>
              <a:ext cx="15412456" cy="41985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474979" indent="-237490" lvl="1">
                <a:lnSpc>
                  <a:spcPts val="3607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Professional liability does not automatically extend to your clinic or staff</a:t>
              </a:r>
            </a:p>
            <a:p>
              <a:pPr algn="just" marL="474979" indent="-237490" lvl="1">
                <a:lnSpc>
                  <a:spcPts val="3607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Clinics and business entities can face lawsuits even if individual practitioners are insured</a:t>
              </a:r>
            </a:p>
            <a:p>
              <a:pPr algn="just" marL="474979" indent="-237490" lvl="1">
                <a:lnSpc>
                  <a:spcPts val="3607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Recommended coverage includes:</a:t>
              </a:r>
            </a:p>
            <a:p>
              <a:pPr algn="just" marL="474979" indent="-237490" lvl="1">
                <a:lnSpc>
                  <a:spcPts val="3607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Sta</a:t>
              </a: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ff and associate denturists</a:t>
              </a:r>
            </a:p>
            <a:p>
              <a:pPr algn="just" marL="474979" indent="-237490" lvl="1">
                <a:lnSpc>
                  <a:spcPts val="3607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Reception, assistants, and other employees</a:t>
              </a:r>
            </a:p>
            <a:p>
              <a:pPr algn="just" marL="474979" indent="-237490" lvl="1">
                <a:lnSpc>
                  <a:spcPts val="3607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Th</a:t>
              </a: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e clinic as a legal entity</a:t>
              </a:r>
            </a:p>
            <a:p>
              <a:pPr algn="just" marL="474979" indent="-237490" lvl="1">
                <a:lnSpc>
                  <a:spcPts val="3607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Pro</a:t>
              </a: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tects against vicarious liability and shared fault</a:t>
              </a: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684976" y="9046876"/>
            <a:ext cx="4025984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36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Wilson M. Beck Insurance Services</a:t>
            </a:r>
          </a:p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36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May 29, 2025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758562" y="9046876"/>
            <a:ext cx="4105581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b="true" sz="1800" spc="36">
                <a:solidFill>
                  <a:srgbClr val="00395C"/>
                </a:solidFill>
                <a:latin typeface="Aileron Bold"/>
                <a:ea typeface="Aileron Bold"/>
                <a:cs typeface="Aileron Bold"/>
                <a:sym typeface="Aileron Bold"/>
              </a:rPr>
              <a:t>Comprehensive Insurance Coverage for Denturists in BC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F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684976" y="8658293"/>
            <a:ext cx="14918048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3755451" y="874914"/>
            <a:ext cx="2847573" cy="1227853"/>
          </a:xfrm>
          <a:custGeom>
            <a:avLst/>
            <a:gdLst/>
            <a:ahLst/>
            <a:cxnLst/>
            <a:rect r="r" b="b" t="t" l="l"/>
            <a:pathLst>
              <a:path h="1227853" w="2847573">
                <a:moveTo>
                  <a:pt x="0" y="0"/>
                </a:moveTo>
                <a:lnTo>
                  <a:pt x="2847573" y="0"/>
                </a:lnTo>
                <a:lnTo>
                  <a:pt x="2847573" y="1227853"/>
                </a:lnTo>
                <a:lnTo>
                  <a:pt x="0" y="12278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684976" y="2538431"/>
            <a:ext cx="14918048" cy="5684197"/>
            <a:chOff x="0" y="0"/>
            <a:chExt cx="19890730" cy="7578929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690092"/>
              <a:ext cx="19890730" cy="6888837"/>
              <a:chOff x="0" y="0"/>
              <a:chExt cx="3929033" cy="1360758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3929033" cy="1360758"/>
              </a:xfrm>
              <a:custGeom>
                <a:avLst/>
                <a:gdLst/>
                <a:ahLst/>
                <a:cxnLst/>
                <a:rect r="r" b="b" t="t" l="l"/>
                <a:pathLst>
                  <a:path h="1360758" w="3929033">
                    <a:moveTo>
                      <a:pt x="0" y="0"/>
                    </a:moveTo>
                    <a:lnTo>
                      <a:pt x="3929033" y="0"/>
                    </a:lnTo>
                    <a:lnTo>
                      <a:pt x="3929033" y="1360758"/>
                    </a:lnTo>
                    <a:lnTo>
                      <a:pt x="0" y="1360758"/>
                    </a:lnTo>
                    <a:close/>
                  </a:path>
                </a:pathLst>
              </a:custGeom>
              <a:solidFill>
                <a:srgbClr val="00395C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38100"/>
                <a:ext cx="3929033" cy="139885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-10800000">
              <a:off x="0" y="0"/>
              <a:ext cx="16071714" cy="420505"/>
              <a:chOff x="0" y="0"/>
              <a:chExt cx="7730498" cy="202263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7730498" cy="202263"/>
              </a:xfrm>
              <a:custGeom>
                <a:avLst/>
                <a:gdLst/>
                <a:ahLst/>
                <a:cxnLst/>
                <a:rect r="r" b="b" t="t" l="l"/>
                <a:pathLst>
                  <a:path h="202263" w="7730498">
                    <a:moveTo>
                      <a:pt x="0" y="0"/>
                    </a:moveTo>
                    <a:lnTo>
                      <a:pt x="7730498" y="0"/>
                    </a:lnTo>
                    <a:lnTo>
                      <a:pt x="7730498" y="202263"/>
                    </a:lnTo>
                    <a:lnTo>
                      <a:pt x="0" y="202263"/>
                    </a:lnTo>
                    <a:close/>
                  </a:path>
                </a:pathLst>
              </a:custGeom>
              <a:solidFill>
                <a:srgbClr val="FFBD59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0">
              <a:off x="0" y="636021"/>
              <a:ext cx="16071714" cy="6662222"/>
              <a:chOff x="0" y="0"/>
              <a:chExt cx="7730498" cy="320453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7730498" cy="3204530"/>
              </a:xfrm>
              <a:custGeom>
                <a:avLst/>
                <a:gdLst/>
                <a:ahLst/>
                <a:cxnLst/>
                <a:rect r="r" b="b" t="t" l="l"/>
                <a:pathLst>
                  <a:path h="3204530" w="7730498">
                    <a:moveTo>
                      <a:pt x="0" y="0"/>
                    </a:moveTo>
                    <a:lnTo>
                      <a:pt x="7730498" y="0"/>
                    </a:lnTo>
                    <a:lnTo>
                      <a:pt x="7730498" y="3204530"/>
                    </a:lnTo>
                    <a:lnTo>
                      <a:pt x="0" y="3204530"/>
                    </a:lnTo>
                    <a:close/>
                  </a:path>
                </a:pathLst>
              </a:custGeom>
              <a:solidFill>
                <a:srgbClr val="F4F4F4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0">
              <a:off x="329629" y="1006178"/>
              <a:ext cx="15412456" cy="51891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607"/>
                </a:lnSpc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Beyond the mandatory Professional Liability policy, clinics and denturists should consider:</a:t>
              </a:r>
            </a:p>
            <a:p>
              <a:pPr algn="just" marL="474979" indent="-237490" lvl="1">
                <a:lnSpc>
                  <a:spcPts val="3607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Commercial General Liability (CGL)</a:t>
              </a:r>
            </a:p>
            <a:p>
              <a:pPr algn="just" marL="474979" indent="-237490" lvl="1">
                <a:lnSpc>
                  <a:spcPts val="3607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Property Insurance</a:t>
              </a:r>
            </a:p>
            <a:p>
              <a:pPr algn="just" marL="474979" indent="-237490" lvl="1">
                <a:lnSpc>
                  <a:spcPts val="3607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Business Interruption</a:t>
              </a:r>
            </a:p>
            <a:p>
              <a:pPr algn="just" marL="474979" indent="-237490" lvl="1">
                <a:lnSpc>
                  <a:spcPts val="3607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Equipment Breakdown</a:t>
              </a:r>
            </a:p>
            <a:p>
              <a:pPr algn="just" marL="474979" indent="-237490" lvl="1">
                <a:lnSpc>
                  <a:spcPts val="3607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Cyber Insurance</a:t>
              </a:r>
            </a:p>
            <a:p>
              <a:pPr algn="just" marL="474979" indent="-237490" lvl="1">
                <a:lnSpc>
                  <a:spcPts val="3607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Dir</a:t>
              </a: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ectors &amp; Officers (D&amp;O) Liability</a:t>
              </a:r>
            </a:p>
            <a:p>
              <a:pPr algn="just">
                <a:lnSpc>
                  <a:spcPts val="2296"/>
                </a:lnSpc>
              </a:pPr>
            </a:p>
            <a:p>
              <a:pPr algn="just">
                <a:lnSpc>
                  <a:spcPts val="3607"/>
                </a:lnSpc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These protect the full scope of clinic operati</a:t>
              </a: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on</a:t>
              </a: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s and risk exposures.</a:t>
              </a:r>
            </a:p>
          </p:txBody>
        </p:sp>
        <p:sp>
          <p:nvSpPr>
            <p:cNvPr name="Freeform 13" id="13"/>
            <p:cNvSpPr/>
            <p:nvPr/>
          </p:nvSpPr>
          <p:spPr>
            <a:xfrm flipH="false" flipV="false" rot="0">
              <a:off x="16645217" y="2535917"/>
              <a:ext cx="2694262" cy="2862430"/>
            </a:xfrm>
            <a:custGeom>
              <a:avLst/>
              <a:gdLst/>
              <a:ahLst/>
              <a:cxnLst/>
              <a:rect r="r" b="b" t="t" l="l"/>
              <a:pathLst>
                <a:path h="2862430" w="2694262">
                  <a:moveTo>
                    <a:pt x="0" y="0"/>
                  </a:moveTo>
                  <a:lnTo>
                    <a:pt x="2694262" y="0"/>
                  </a:lnTo>
                  <a:lnTo>
                    <a:pt x="2694262" y="2862430"/>
                  </a:lnTo>
                  <a:lnTo>
                    <a:pt x="0" y="28624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15951013" y="8886538"/>
            <a:ext cx="652011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 spc="40">
                <a:solidFill>
                  <a:srgbClr val="00395C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06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684976" y="1118728"/>
            <a:ext cx="12070475" cy="758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800" b="true">
                <a:solidFill>
                  <a:srgbClr val="00395C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Additional Recommended Coverage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684976" y="1780705"/>
            <a:ext cx="10464952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039"/>
              </a:lnSpc>
            </a:pPr>
            <a:r>
              <a:rPr lang="en-US" b="true" sz="3599">
                <a:solidFill>
                  <a:srgbClr val="6C94AF"/>
                </a:solidFill>
                <a:latin typeface="Aileron Bold"/>
                <a:ea typeface="Aileron Bold"/>
                <a:cs typeface="Aileron Bold"/>
                <a:sym typeface="Aileron Bold"/>
              </a:rPr>
              <a:t>Overview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684976" y="9046876"/>
            <a:ext cx="4025984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36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Wilson M. Beck Insurance Services</a:t>
            </a:r>
          </a:p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36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May 29, 2025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758562" y="9046876"/>
            <a:ext cx="4105581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b="true" sz="1800" spc="36">
                <a:solidFill>
                  <a:srgbClr val="00395C"/>
                </a:solidFill>
                <a:latin typeface="Aileron Bold"/>
                <a:ea typeface="Aileron Bold"/>
                <a:cs typeface="Aileron Bold"/>
                <a:sym typeface="Aileron Bold"/>
              </a:rPr>
              <a:t>Comprehensive Insurance Coverage for Denturists in BC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F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684976" y="8658293"/>
            <a:ext cx="14918048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3755451" y="874914"/>
            <a:ext cx="2847573" cy="1227853"/>
          </a:xfrm>
          <a:custGeom>
            <a:avLst/>
            <a:gdLst/>
            <a:ahLst/>
            <a:cxnLst/>
            <a:rect r="r" b="b" t="t" l="l"/>
            <a:pathLst>
              <a:path h="1227853" w="2847573">
                <a:moveTo>
                  <a:pt x="0" y="0"/>
                </a:moveTo>
                <a:lnTo>
                  <a:pt x="2847573" y="0"/>
                </a:lnTo>
                <a:lnTo>
                  <a:pt x="2847573" y="1227853"/>
                </a:lnTo>
                <a:lnTo>
                  <a:pt x="0" y="12278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684976" y="2538431"/>
            <a:ext cx="14918048" cy="5684197"/>
            <a:chOff x="0" y="0"/>
            <a:chExt cx="19890730" cy="7578929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690092"/>
              <a:ext cx="19890730" cy="6888837"/>
              <a:chOff x="0" y="0"/>
              <a:chExt cx="3929033" cy="1360758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3929033" cy="1360758"/>
              </a:xfrm>
              <a:custGeom>
                <a:avLst/>
                <a:gdLst/>
                <a:ahLst/>
                <a:cxnLst/>
                <a:rect r="r" b="b" t="t" l="l"/>
                <a:pathLst>
                  <a:path h="1360758" w="3929033">
                    <a:moveTo>
                      <a:pt x="0" y="0"/>
                    </a:moveTo>
                    <a:lnTo>
                      <a:pt x="3929033" y="0"/>
                    </a:lnTo>
                    <a:lnTo>
                      <a:pt x="3929033" y="1360758"/>
                    </a:lnTo>
                    <a:lnTo>
                      <a:pt x="0" y="1360758"/>
                    </a:lnTo>
                    <a:close/>
                  </a:path>
                </a:pathLst>
              </a:custGeom>
              <a:solidFill>
                <a:srgbClr val="00395C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38100"/>
                <a:ext cx="3929033" cy="139885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-10800000">
              <a:off x="0" y="0"/>
              <a:ext cx="16071714" cy="420505"/>
              <a:chOff x="0" y="0"/>
              <a:chExt cx="7730498" cy="202263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7730498" cy="202263"/>
              </a:xfrm>
              <a:custGeom>
                <a:avLst/>
                <a:gdLst/>
                <a:ahLst/>
                <a:cxnLst/>
                <a:rect r="r" b="b" t="t" l="l"/>
                <a:pathLst>
                  <a:path h="202263" w="7730498">
                    <a:moveTo>
                      <a:pt x="0" y="0"/>
                    </a:moveTo>
                    <a:lnTo>
                      <a:pt x="7730498" y="0"/>
                    </a:lnTo>
                    <a:lnTo>
                      <a:pt x="7730498" y="202263"/>
                    </a:lnTo>
                    <a:lnTo>
                      <a:pt x="0" y="202263"/>
                    </a:lnTo>
                    <a:close/>
                  </a:path>
                </a:pathLst>
              </a:custGeom>
              <a:solidFill>
                <a:srgbClr val="FFBD59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0">
              <a:off x="0" y="636021"/>
              <a:ext cx="16071714" cy="6662222"/>
              <a:chOff x="0" y="0"/>
              <a:chExt cx="7730498" cy="320453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7730498" cy="3204530"/>
              </a:xfrm>
              <a:custGeom>
                <a:avLst/>
                <a:gdLst/>
                <a:ahLst/>
                <a:cxnLst/>
                <a:rect r="r" b="b" t="t" l="l"/>
                <a:pathLst>
                  <a:path h="3204530" w="7730498">
                    <a:moveTo>
                      <a:pt x="0" y="0"/>
                    </a:moveTo>
                    <a:lnTo>
                      <a:pt x="7730498" y="0"/>
                    </a:lnTo>
                    <a:lnTo>
                      <a:pt x="7730498" y="3204530"/>
                    </a:lnTo>
                    <a:lnTo>
                      <a:pt x="0" y="3204530"/>
                    </a:lnTo>
                    <a:close/>
                  </a:path>
                </a:pathLst>
              </a:custGeom>
              <a:solidFill>
                <a:srgbClr val="F4F4F4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0">
              <a:off x="329629" y="1139537"/>
              <a:ext cx="15412456" cy="23697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474979" indent="-237490" lvl="1">
                <a:lnSpc>
                  <a:spcPts val="3607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Covers bodily injury or property damage to third parties not related to treatment</a:t>
              </a:r>
            </a:p>
            <a:p>
              <a:pPr algn="just" marL="949959" indent="-316653" lvl="2">
                <a:lnSpc>
                  <a:spcPts val="3607"/>
                </a:lnSpc>
                <a:buFont typeface="Arial"/>
                <a:buChar char="⚬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Examples: Slip and fall in the waiting room, damage to a neighboring business</a:t>
              </a:r>
            </a:p>
            <a:p>
              <a:pPr algn="just" marL="474979" indent="-237490" lvl="1">
                <a:lnSpc>
                  <a:spcPts val="3607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Often required in commercial leases</a:t>
              </a:r>
            </a:p>
            <a:p>
              <a:pPr algn="just" marL="474979" indent="-237490" lvl="1">
                <a:lnSpc>
                  <a:spcPts val="3607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Prot</a:t>
              </a: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ects against lawsuits unrelated to clinical work</a:t>
              </a:r>
            </a:p>
          </p:txBody>
        </p:sp>
        <p:sp>
          <p:nvSpPr>
            <p:cNvPr name="Freeform 13" id="13"/>
            <p:cNvSpPr/>
            <p:nvPr/>
          </p:nvSpPr>
          <p:spPr>
            <a:xfrm flipH="false" flipV="false" rot="0">
              <a:off x="16560859" y="2595532"/>
              <a:ext cx="2895198" cy="2743200"/>
            </a:xfrm>
            <a:custGeom>
              <a:avLst/>
              <a:gdLst/>
              <a:ahLst/>
              <a:cxnLst/>
              <a:rect r="r" b="b" t="t" l="l"/>
              <a:pathLst>
                <a:path h="2743200" w="2895198">
                  <a:moveTo>
                    <a:pt x="0" y="0"/>
                  </a:moveTo>
                  <a:lnTo>
                    <a:pt x="2895198" y="0"/>
                  </a:lnTo>
                  <a:lnTo>
                    <a:pt x="2895198" y="2743200"/>
                  </a:lnTo>
                  <a:lnTo>
                    <a:pt x="0" y="2743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15951013" y="8886538"/>
            <a:ext cx="652011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 spc="40">
                <a:solidFill>
                  <a:srgbClr val="00395C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07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668287" y="1095458"/>
            <a:ext cx="12070475" cy="758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800" b="true">
                <a:solidFill>
                  <a:srgbClr val="00395C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Commercial General Liability (CGL)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684976" y="9046876"/>
            <a:ext cx="4025984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36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Wilson M. Beck Insurance Services</a:t>
            </a:r>
          </a:p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36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May 29, 2025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758562" y="9046876"/>
            <a:ext cx="4105581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b="true" sz="1800" spc="36">
                <a:solidFill>
                  <a:srgbClr val="00395C"/>
                </a:solidFill>
                <a:latin typeface="Aileron Bold"/>
                <a:ea typeface="Aileron Bold"/>
                <a:cs typeface="Aileron Bold"/>
                <a:sym typeface="Aileron Bold"/>
              </a:rPr>
              <a:t>Comprehensive Insurance Coverage for Denturists in BC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F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684976" y="8658293"/>
            <a:ext cx="14918048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3755451" y="874914"/>
            <a:ext cx="2847573" cy="1227853"/>
          </a:xfrm>
          <a:custGeom>
            <a:avLst/>
            <a:gdLst/>
            <a:ahLst/>
            <a:cxnLst/>
            <a:rect r="r" b="b" t="t" l="l"/>
            <a:pathLst>
              <a:path h="1227853" w="2847573">
                <a:moveTo>
                  <a:pt x="0" y="0"/>
                </a:moveTo>
                <a:lnTo>
                  <a:pt x="2847573" y="0"/>
                </a:lnTo>
                <a:lnTo>
                  <a:pt x="2847573" y="1227853"/>
                </a:lnTo>
                <a:lnTo>
                  <a:pt x="0" y="12278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684976" y="2538431"/>
            <a:ext cx="14918048" cy="5684197"/>
            <a:chOff x="0" y="0"/>
            <a:chExt cx="19890730" cy="7578929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690092"/>
              <a:ext cx="19890730" cy="6888837"/>
              <a:chOff x="0" y="0"/>
              <a:chExt cx="3929033" cy="1360758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3929033" cy="1360758"/>
              </a:xfrm>
              <a:custGeom>
                <a:avLst/>
                <a:gdLst/>
                <a:ahLst/>
                <a:cxnLst/>
                <a:rect r="r" b="b" t="t" l="l"/>
                <a:pathLst>
                  <a:path h="1360758" w="3929033">
                    <a:moveTo>
                      <a:pt x="0" y="0"/>
                    </a:moveTo>
                    <a:lnTo>
                      <a:pt x="3929033" y="0"/>
                    </a:lnTo>
                    <a:lnTo>
                      <a:pt x="3929033" y="1360758"/>
                    </a:lnTo>
                    <a:lnTo>
                      <a:pt x="0" y="1360758"/>
                    </a:lnTo>
                    <a:close/>
                  </a:path>
                </a:pathLst>
              </a:custGeom>
              <a:solidFill>
                <a:srgbClr val="00395C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38100"/>
                <a:ext cx="3929033" cy="139885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-10800000">
              <a:off x="0" y="0"/>
              <a:ext cx="16071714" cy="420505"/>
              <a:chOff x="0" y="0"/>
              <a:chExt cx="7730498" cy="202263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7730498" cy="202263"/>
              </a:xfrm>
              <a:custGeom>
                <a:avLst/>
                <a:gdLst/>
                <a:ahLst/>
                <a:cxnLst/>
                <a:rect r="r" b="b" t="t" l="l"/>
                <a:pathLst>
                  <a:path h="202263" w="7730498">
                    <a:moveTo>
                      <a:pt x="0" y="0"/>
                    </a:moveTo>
                    <a:lnTo>
                      <a:pt x="7730498" y="0"/>
                    </a:lnTo>
                    <a:lnTo>
                      <a:pt x="7730498" y="202263"/>
                    </a:lnTo>
                    <a:lnTo>
                      <a:pt x="0" y="202263"/>
                    </a:lnTo>
                    <a:close/>
                  </a:path>
                </a:pathLst>
              </a:custGeom>
              <a:solidFill>
                <a:srgbClr val="FFBD59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0">
              <a:off x="0" y="636021"/>
              <a:ext cx="16071714" cy="6662222"/>
              <a:chOff x="0" y="0"/>
              <a:chExt cx="7730498" cy="320453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7730498" cy="3204530"/>
              </a:xfrm>
              <a:custGeom>
                <a:avLst/>
                <a:gdLst/>
                <a:ahLst/>
                <a:cxnLst/>
                <a:rect r="r" b="b" t="t" l="l"/>
                <a:pathLst>
                  <a:path h="3204530" w="7730498">
                    <a:moveTo>
                      <a:pt x="0" y="0"/>
                    </a:moveTo>
                    <a:lnTo>
                      <a:pt x="7730498" y="0"/>
                    </a:lnTo>
                    <a:lnTo>
                      <a:pt x="7730498" y="3204530"/>
                    </a:lnTo>
                    <a:lnTo>
                      <a:pt x="0" y="3204530"/>
                    </a:lnTo>
                    <a:close/>
                  </a:path>
                </a:pathLst>
              </a:custGeom>
              <a:solidFill>
                <a:srgbClr val="F4F4F4"/>
              </a:solidFill>
            </p:spPr>
          </p:sp>
        </p:grpSp>
        <p:sp>
          <p:nvSpPr>
            <p:cNvPr name="Freeform 12" id="12"/>
            <p:cNvSpPr/>
            <p:nvPr/>
          </p:nvSpPr>
          <p:spPr>
            <a:xfrm flipH="false" flipV="false" rot="0">
              <a:off x="16465617" y="2334264"/>
              <a:ext cx="3053463" cy="3265735"/>
            </a:xfrm>
            <a:custGeom>
              <a:avLst/>
              <a:gdLst/>
              <a:ahLst/>
              <a:cxnLst/>
              <a:rect r="r" b="b" t="t" l="l"/>
              <a:pathLst>
                <a:path h="3265735" w="3053463">
                  <a:moveTo>
                    <a:pt x="0" y="0"/>
                  </a:moveTo>
                  <a:lnTo>
                    <a:pt x="3053463" y="0"/>
                  </a:lnTo>
                  <a:lnTo>
                    <a:pt x="3053463" y="3265735"/>
                  </a:lnTo>
                  <a:lnTo>
                    <a:pt x="0" y="3265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329629" y="1139537"/>
              <a:ext cx="15412456" cy="29793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474979" indent="-237490" lvl="1">
                <a:lnSpc>
                  <a:spcPts val="3607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Protects your physical space, equipment, furniture, and inventory</a:t>
              </a:r>
            </a:p>
            <a:p>
              <a:pPr algn="just" marL="474979" indent="-237490" lvl="1">
                <a:lnSpc>
                  <a:spcPts val="3607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Cov</a:t>
              </a: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ers perils like:</a:t>
              </a:r>
            </a:p>
            <a:p>
              <a:pPr algn="just" marL="949959" indent="-316653" lvl="2">
                <a:lnSpc>
                  <a:spcPts val="3607"/>
                </a:lnSpc>
                <a:buFont typeface="Arial"/>
                <a:buChar char="⚬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Fire, theft, vandalism</a:t>
              </a:r>
            </a:p>
            <a:p>
              <a:pPr algn="just" marL="949959" indent="-316653" lvl="2">
                <a:lnSpc>
                  <a:spcPts val="3607"/>
                </a:lnSpc>
                <a:buFont typeface="Arial"/>
                <a:buChar char="⚬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Water damage or storms</a:t>
              </a:r>
            </a:p>
            <a:p>
              <a:pPr algn="just" marL="474979" indent="-237490" lvl="1">
                <a:lnSpc>
                  <a:spcPts val="3607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E</a:t>
              </a: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nsure coverage </a:t>
              </a: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refl</a:t>
              </a:r>
              <a:r>
                <a:rPr lang="en-US" sz="2199">
                  <a:solidFill>
                    <a:srgbClr val="000000"/>
                  </a:solidFill>
                  <a:latin typeface="Aileron"/>
                  <a:ea typeface="Aileron"/>
                  <a:cs typeface="Aileron"/>
                  <a:sym typeface="Aileron"/>
                </a:rPr>
                <a:t>ects full replacement cost of your assets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15951013" y="8886538"/>
            <a:ext cx="652011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 spc="40">
                <a:solidFill>
                  <a:srgbClr val="00395C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08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668287" y="1095458"/>
            <a:ext cx="12070475" cy="758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800" b="true">
                <a:solidFill>
                  <a:srgbClr val="00395C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Property Insurance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684976" y="9046876"/>
            <a:ext cx="4025984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36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Wilson M. Beck Insurance Services</a:t>
            </a:r>
          </a:p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36">
                <a:solidFill>
                  <a:srgbClr val="00395C"/>
                </a:solidFill>
                <a:latin typeface="Aileron"/>
                <a:ea typeface="Aileron"/>
                <a:cs typeface="Aileron"/>
                <a:sym typeface="Aileron"/>
              </a:rPr>
              <a:t>May 29, 2025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758562" y="9046876"/>
            <a:ext cx="4105581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b="true" sz="1800" spc="36">
                <a:solidFill>
                  <a:srgbClr val="00395C"/>
                </a:solidFill>
                <a:latin typeface="Aileron Bold"/>
                <a:ea typeface="Aileron Bold"/>
                <a:cs typeface="Aileron Bold"/>
                <a:sym typeface="Aileron Bold"/>
              </a:rPr>
              <a:t>Comprehensive Insurance Coverage for Denturists in BC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DAGoMSR_53M</dc:identifier>
  <dcterms:modified xsi:type="dcterms:W3CDTF">2011-08-01T06:04:30Z</dcterms:modified>
  <cp:revision>1</cp:revision>
  <dc:title>Denturist Association of British Columbia_Convention_May 29, 2025</dc:title>
</cp:coreProperties>
</file>